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38" r:id="rId1"/>
  </p:sldMasterIdLst>
  <p:notesMasterIdLst>
    <p:notesMasterId r:id="rId50"/>
  </p:notesMasterIdLst>
  <p:sldIdLst>
    <p:sldId id="256" r:id="rId2"/>
    <p:sldId id="257" r:id="rId3"/>
    <p:sldId id="339" r:id="rId4"/>
    <p:sldId id="259" r:id="rId5"/>
    <p:sldId id="260" r:id="rId6"/>
    <p:sldId id="265" r:id="rId7"/>
    <p:sldId id="267" r:id="rId8"/>
    <p:sldId id="263" r:id="rId9"/>
    <p:sldId id="270" r:id="rId10"/>
    <p:sldId id="293" r:id="rId11"/>
    <p:sldId id="341" r:id="rId12"/>
    <p:sldId id="277" r:id="rId13"/>
    <p:sldId id="278" r:id="rId14"/>
    <p:sldId id="279" r:id="rId15"/>
    <p:sldId id="283" r:id="rId16"/>
    <p:sldId id="286" r:id="rId17"/>
    <p:sldId id="287" r:id="rId18"/>
    <p:sldId id="275" r:id="rId19"/>
    <p:sldId id="288" r:id="rId20"/>
    <p:sldId id="289" r:id="rId21"/>
    <p:sldId id="295" r:id="rId22"/>
    <p:sldId id="331" r:id="rId23"/>
    <p:sldId id="304" r:id="rId24"/>
    <p:sldId id="324" r:id="rId25"/>
    <p:sldId id="299" r:id="rId26"/>
    <p:sldId id="306" r:id="rId27"/>
    <p:sldId id="326" r:id="rId28"/>
    <p:sldId id="300" r:id="rId29"/>
    <p:sldId id="307" r:id="rId30"/>
    <p:sldId id="318" r:id="rId31"/>
    <p:sldId id="301" r:id="rId32"/>
    <p:sldId id="308" r:id="rId33"/>
    <p:sldId id="327" r:id="rId34"/>
    <p:sldId id="302" r:id="rId35"/>
    <p:sldId id="309" r:id="rId36"/>
    <p:sldId id="310" r:id="rId37"/>
    <p:sldId id="311" r:id="rId38"/>
    <p:sldId id="328" r:id="rId39"/>
    <p:sldId id="312" r:id="rId40"/>
    <p:sldId id="303" r:id="rId41"/>
    <p:sldId id="330" r:id="rId42"/>
    <p:sldId id="332" r:id="rId43"/>
    <p:sldId id="340" r:id="rId44"/>
    <p:sldId id="333" r:id="rId45"/>
    <p:sldId id="335" r:id="rId46"/>
    <p:sldId id="336" r:id="rId47"/>
    <p:sldId id="337" r:id="rId48"/>
    <p:sldId id="338" r:id="rId4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726"/>
    <p:restoredTop sz="77198"/>
  </p:normalViewPr>
  <p:slideViewPr>
    <p:cSldViewPr snapToGrid="0" snapToObjects="1">
      <p:cViewPr>
        <p:scale>
          <a:sx n="77" d="100"/>
          <a:sy n="77" d="100"/>
        </p:scale>
        <p:origin x="608" y="600"/>
      </p:cViewPr>
      <p:guideLst/>
    </p:cSldViewPr>
  </p:slideViewPr>
  <p:notesTextViewPr>
    <p:cViewPr>
      <p:scale>
        <a:sx n="1" d="1"/>
        <a:sy n="1" d="1"/>
      </p:scale>
      <p:origin x="0" y="0"/>
    </p:cViewPr>
  </p:notesTextViewPr>
  <p:sorterViewPr>
    <p:cViewPr>
      <p:scale>
        <a:sx n="66" d="100"/>
        <a:sy n="66" d="100"/>
      </p:scale>
      <p:origin x="0" y="0"/>
    </p:cViewPr>
  </p:sorterViewPr>
  <p:notesViewPr>
    <p:cSldViewPr snapToGrid="0" snapToObjects="1">
      <p:cViewPr varScale="1">
        <p:scale>
          <a:sx n="96" d="100"/>
          <a:sy n="96" d="100"/>
        </p:scale>
        <p:origin x="3672" y="1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2BBED5-9468-F34B-A6DE-7AA9EFC24E6A}" type="datetimeFigureOut">
              <a:rPr lang="en-GB" smtClean="0"/>
              <a:t>26/03/2017</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95F61C2-6B96-DC49-8037-CB49B5317E27}" type="slidenum">
              <a:rPr lang="en-GB" smtClean="0"/>
              <a:t>‹n.›</a:t>
            </a:fld>
            <a:endParaRPr lang="en-GB"/>
          </a:p>
        </p:txBody>
      </p:sp>
    </p:spTree>
    <p:extLst>
      <p:ext uri="{BB962C8B-B14F-4D97-AF65-F5344CB8AC3E}">
        <p14:creationId xmlns:p14="http://schemas.microsoft.com/office/powerpoint/2010/main" val="77370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p>
          <a:p>
            <a:r>
              <a:rPr lang="it-IT" dirty="0" smtClean="0"/>
              <a:t>Hi</a:t>
            </a:r>
            <a:r>
              <a:rPr lang="it-IT" baseline="0" dirty="0" smtClean="0"/>
              <a:t> </a:t>
            </a:r>
            <a:r>
              <a:rPr lang="it-IT" baseline="0" dirty="0" err="1" smtClean="0"/>
              <a:t>every</a:t>
            </a:r>
            <a:r>
              <a:rPr lang="it-IT" baseline="0" dirty="0" smtClean="0"/>
              <a:t> </a:t>
            </a:r>
            <a:r>
              <a:rPr lang="it-IT" baseline="0" dirty="0" err="1" smtClean="0"/>
              <a:t>one</a:t>
            </a:r>
            <a:r>
              <a:rPr lang="it-IT" baseline="0" dirty="0" smtClean="0"/>
              <a:t>. </a:t>
            </a:r>
          </a:p>
          <a:p>
            <a:r>
              <a:rPr lang="it-IT" baseline="0" dirty="0" err="1" smtClean="0"/>
              <a:t>Today</a:t>
            </a:r>
            <a:r>
              <a:rPr lang="it-IT" baseline="0" dirty="0" smtClean="0"/>
              <a:t> </a:t>
            </a:r>
            <a:r>
              <a:rPr lang="it-IT" baseline="0" dirty="0" err="1" smtClean="0"/>
              <a:t>we</a:t>
            </a:r>
            <a:r>
              <a:rPr lang="it-IT" baseline="0" dirty="0" smtClean="0"/>
              <a:t> are </a:t>
            </a:r>
            <a:r>
              <a:rPr lang="it-IT" baseline="0" dirty="0" err="1" smtClean="0"/>
              <a:t>going</a:t>
            </a:r>
            <a:r>
              <a:rPr lang="it-IT" baseline="0" dirty="0" smtClean="0"/>
              <a:t> to </a:t>
            </a:r>
            <a:r>
              <a:rPr lang="it-IT" baseline="0" dirty="0" err="1" smtClean="0"/>
              <a:t>tell</a:t>
            </a:r>
            <a:r>
              <a:rPr lang="it-IT" baseline="0" dirty="0" smtClean="0"/>
              <a:t> </a:t>
            </a:r>
            <a:r>
              <a:rPr lang="it-IT" baseline="0" dirty="0" err="1" smtClean="0"/>
              <a:t>you</a:t>
            </a:r>
            <a:r>
              <a:rPr lang="it-IT" baseline="0" dirty="0" smtClean="0"/>
              <a:t> </a:t>
            </a:r>
            <a:r>
              <a:rPr lang="it-IT" baseline="0" dirty="0" err="1" smtClean="0"/>
              <a:t>about</a:t>
            </a:r>
            <a:r>
              <a:rPr lang="it-IT" baseline="0" dirty="0" smtClean="0"/>
              <a:t> Smart </a:t>
            </a:r>
            <a:r>
              <a:rPr lang="it-IT" baseline="0" dirty="0" err="1" smtClean="0"/>
              <a:t>Contracts</a:t>
            </a:r>
            <a:r>
              <a:rPr lang="it-IT" baseline="0" dirty="0" smtClean="0"/>
              <a:t> and </a:t>
            </a:r>
            <a:r>
              <a:rPr lang="it-IT" baseline="0" dirty="0" err="1" smtClean="0"/>
              <a:t>their</a:t>
            </a:r>
            <a:r>
              <a:rPr lang="it-IT" baseline="0" dirty="0" smtClean="0"/>
              <a:t> security </a:t>
            </a:r>
            <a:r>
              <a:rPr lang="it-IT" baseline="0" dirty="0" err="1" smtClean="0"/>
              <a:t>challanges</a:t>
            </a:r>
            <a:r>
              <a:rPr lang="it-IT" baseline="0" dirty="0" smtClean="0"/>
              <a:t>.</a:t>
            </a:r>
          </a:p>
          <a:p>
            <a:endParaRPr lang="it-IT" baseline="0"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a:t>
            </a:fld>
            <a:endParaRPr lang="en-GB"/>
          </a:p>
        </p:txBody>
      </p:sp>
    </p:spTree>
    <p:extLst>
      <p:ext uri="{BB962C8B-B14F-4D97-AF65-F5344CB8AC3E}">
        <p14:creationId xmlns:p14="http://schemas.microsoft.com/office/powerpoint/2010/main" val="11613387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is</a:t>
            </a:r>
            <a:r>
              <a:rPr lang="it-IT" sz="1200" b="1" kern="1200" dirty="0" smtClean="0">
                <a:solidFill>
                  <a:schemeClr val="tx1"/>
                </a:solidFill>
                <a:latin typeface="+mn-lt"/>
                <a:ea typeface="+mn-ea"/>
                <a:cs typeface="+mn-cs"/>
              </a:rPr>
              <a:t> a  </a:t>
            </a:r>
            <a:r>
              <a:rPr lang="it-IT" sz="1200" b="1" kern="1200" dirty="0" err="1" smtClean="0">
                <a:solidFill>
                  <a:schemeClr val="tx1"/>
                </a:solidFill>
                <a:latin typeface="+mn-lt"/>
                <a:ea typeface="+mn-ea"/>
                <a:cs typeface="+mn-cs"/>
              </a:rPr>
              <a:t>decentralized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platform</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that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runs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smart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contracts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exactly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programmed</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wihout</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any</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possibility</a:t>
            </a:r>
            <a:r>
              <a:rPr lang="it-IT" sz="1200" b="1" kern="1200" baseline="0" dirty="0" smtClean="0">
                <a:solidFill>
                  <a:schemeClr val="tx1"/>
                </a:solidFill>
                <a:latin typeface="+mn-lt"/>
                <a:ea typeface="+mn-ea"/>
                <a:cs typeface="+mn-cs"/>
              </a:rPr>
              <a:t> of </a:t>
            </a:r>
            <a:r>
              <a:rPr lang="it-IT" sz="1200" b="1" kern="1200" baseline="0" dirty="0" err="1" smtClean="0">
                <a:solidFill>
                  <a:schemeClr val="tx1"/>
                </a:solidFill>
                <a:latin typeface="+mn-lt"/>
                <a:ea typeface="+mn-ea"/>
                <a:cs typeface="+mn-cs"/>
              </a:rPr>
              <a:t>downtime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fraud</a:t>
            </a:r>
            <a:r>
              <a:rPr lang="it-IT" sz="1200" b="1" kern="1200" baseline="0" dirty="0" smtClean="0">
                <a:solidFill>
                  <a:schemeClr val="tx1"/>
                </a:solidFill>
                <a:latin typeface="+mn-lt"/>
                <a:ea typeface="+mn-ea"/>
                <a:cs typeface="+mn-cs"/>
              </a:rPr>
              <a:t> or </a:t>
            </a:r>
            <a:r>
              <a:rPr lang="it-IT" sz="1200" b="1" kern="1200" baseline="0" dirty="0" err="1" smtClean="0">
                <a:solidFill>
                  <a:schemeClr val="tx1"/>
                </a:solidFill>
                <a:latin typeface="+mn-lt"/>
                <a:ea typeface="+mn-ea"/>
                <a:cs typeface="+mn-cs"/>
              </a:rPr>
              <a:t>third</a:t>
            </a:r>
            <a:r>
              <a:rPr lang="it-IT" sz="1200" b="1" kern="1200" baseline="0" dirty="0" smtClean="0">
                <a:solidFill>
                  <a:schemeClr val="tx1"/>
                </a:solidFill>
                <a:latin typeface="+mn-lt"/>
                <a:ea typeface="+mn-ea"/>
                <a:cs typeface="+mn-cs"/>
              </a:rPr>
              <a:t> party </a:t>
            </a:r>
            <a:r>
              <a:rPr lang="it-IT" sz="1200" b="1" kern="1200" baseline="0" dirty="0" err="1" smtClean="0">
                <a:solidFill>
                  <a:schemeClr val="tx1"/>
                </a:solidFill>
                <a:latin typeface="+mn-lt"/>
                <a:ea typeface="+mn-ea"/>
                <a:cs typeface="+mn-cs"/>
              </a:rPr>
              <a:t>interference</a:t>
            </a:r>
            <a:endParaRPr lang="it-IT" sz="1200" b="1"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SCs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run</a:t>
            </a:r>
            <a:r>
              <a:rPr lang="it-IT" sz="1200" b="1" kern="1200" baseline="0" dirty="0" smtClean="0">
                <a:solidFill>
                  <a:schemeClr val="tx1"/>
                </a:solidFill>
                <a:effectLst/>
                <a:latin typeface="+mn-lt"/>
                <a:ea typeface="+mn-ea"/>
                <a:cs typeface="+mn-cs"/>
              </a:rPr>
              <a:t> on a custom </a:t>
            </a:r>
            <a:r>
              <a:rPr lang="it-IT" sz="1200" b="1" kern="1200" baseline="0" dirty="0" err="1" smtClean="0">
                <a:solidFill>
                  <a:schemeClr val="tx1"/>
                </a:solidFill>
                <a:effectLst/>
                <a:latin typeface="+mn-lt"/>
                <a:ea typeface="+mn-ea"/>
                <a:cs typeface="+mn-cs"/>
              </a:rPr>
              <a:t>built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blockchain</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the </a:t>
            </a:r>
            <a:r>
              <a:rPr lang="it-IT" sz="1200" b="1" kern="1200" baseline="0" dirty="0" err="1" smtClean="0">
                <a:solidFill>
                  <a:schemeClr val="tx1"/>
                </a:solidFill>
                <a:effectLst/>
                <a:latin typeface="+mn-lt"/>
                <a:ea typeface="+mn-ea"/>
                <a:cs typeface="+mn-cs"/>
              </a:rPr>
              <a:t>same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for BITCOINS </a:t>
            </a:r>
            <a:r>
              <a:rPr lang="it-IT" sz="1200" b="1" kern="1200" baseline="0" dirty="0" err="1" smtClean="0">
                <a:solidFill>
                  <a:schemeClr val="tx1"/>
                </a:solidFill>
                <a:effectLst/>
                <a:latin typeface="+mn-lt"/>
                <a:ea typeface="+mn-ea"/>
                <a:cs typeface="+mn-cs"/>
              </a:rPr>
              <a:t>transactions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The </a:t>
            </a:r>
            <a:r>
              <a:rPr lang="it-IT" sz="1200" b="1" kern="1200" baseline="0" dirty="0" err="1" smtClean="0">
                <a:solidFill>
                  <a:schemeClr val="tx1"/>
                </a:solidFill>
                <a:effectLst/>
                <a:latin typeface="+mn-lt"/>
                <a:ea typeface="+mn-ea"/>
                <a:cs typeface="+mn-cs"/>
              </a:rPr>
              <a:t>cryptovalue</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in </a:t>
            </a:r>
            <a:r>
              <a:rPr lang="it-IT" sz="1200" b="1" kern="1200" baseline="0" dirty="0" err="1" smtClean="0">
                <a:solidFill>
                  <a:schemeClr val="tx1"/>
                </a:solidFill>
                <a:effectLst/>
                <a:latin typeface="+mn-lt"/>
                <a:ea typeface="+mn-ea"/>
                <a:cs typeface="+mn-cs"/>
              </a:rPr>
              <a:t>Ethereum</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not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Bitcoins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but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ETHER,which</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is</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used</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as</a:t>
            </a:r>
            <a:r>
              <a:rPr lang="it-IT" sz="1200" b="1" kern="1200" baseline="0" dirty="0" smtClean="0">
                <a:solidFill>
                  <a:schemeClr val="tx1"/>
                </a:solidFill>
                <a:effectLst/>
                <a:latin typeface="+mn-lt"/>
                <a:ea typeface="+mn-ea"/>
                <a:cs typeface="+mn-cs"/>
              </a:rPr>
              <a:t> a </a:t>
            </a:r>
            <a:r>
              <a:rPr lang="it-IT" sz="1200" b="1" kern="1200" baseline="0" dirty="0" err="1" smtClean="0">
                <a:solidFill>
                  <a:schemeClr val="tx1"/>
                </a:solidFill>
                <a:effectLst/>
                <a:latin typeface="+mn-lt"/>
                <a:ea typeface="+mn-ea"/>
                <a:cs typeface="+mn-cs"/>
              </a:rPr>
              <a:t>payment</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method</a:t>
            </a:r>
            <a:r>
              <a:rPr lang="it-IT" sz="1200" b="1" kern="1200" baseline="0" dirty="0" smtClean="0">
                <a:solidFill>
                  <a:schemeClr val="tx1"/>
                </a:solidFill>
                <a:effectLst/>
                <a:latin typeface="+mn-lt"/>
                <a:ea typeface="+mn-ea"/>
                <a:cs typeface="+mn-cs"/>
              </a:rPr>
              <a:t> for </a:t>
            </a:r>
            <a:r>
              <a:rPr lang="it-IT" sz="1200" b="1" kern="1200" baseline="0" dirty="0" err="1" smtClean="0">
                <a:solidFill>
                  <a:schemeClr val="tx1"/>
                </a:solidFill>
                <a:effectLst/>
                <a:latin typeface="+mn-lt"/>
                <a:ea typeface="+mn-ea"/>
                <a:cs typeface="+mn-cs"/>
              </a:rPr>
              <a:t>executing</a:t>
            </a:r>
            <a:r>
              <a:rPr lang="it-IT" sz="1200" b="1" kern="1200" baseline="0" dirty="0" smtClean="0">
                <a:solidFill>
                  <a:schemeClr val="tx1"/>
                </a:solidFill>
                <a:effectLst/>
                <a:latin typeface="+mn-lt"/>
                <a:ea typeface="+mn-ea"/>
                <a:cs typeface="+mn-cs"/>
              </a:rPr>
              <a:t> </a:t>
            </a:r>
            <a:r>
              <a:rPr lang="it-IT" sz="1200" b="1" kern="1200" baseline="0" dirty="0" err="1" smtClean="0">
                <a:solidFill>
                  <a:schemeClr val="tx1"/>
                </a:solidFill>
                <a:effectLst/>
                <a:latin typeface="+mn-lt"/>
                <a:ea typeface="+mn-ea"/>
                <a:cs typeface="+mn-cs"/>
              </a:rPr>
              <a:t>contracts</a:t>
            </a:r>
            <a:endParaRPr lang="it-IT" sz="1200" b="1"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b="1" kern="1200" baseline="0" dirty="0" smtClean="0">
                <a:solidFill>
                  <a:schemeClr val="tx1"/>
                </a:solidFill>
                <a:effectLst/>
                <a:latin typeface="+mn-lt"/>
                <a:ea typeface="+mn-ea"/>
                <a:cs typeface="+mn-cs"/>
              </a:rPr>
              <a:t>--&gt;IMMAGINEEEEEEEEE</a:t>
            </a:r>
            <a:endParaRPr lang="it-IT" sz="1200" kern="1200" dirty="0" smtClean="0">
              <a:solidFill>
                <a:schemeClr val="tx1"/>
              </a:solidFill>
              <a:effectLst/>
              <a:latin typeface="+mn-lt"/>
              <a:ea typeface="+mn-ea"/>
              <a:cs typeface="+mn-cs"/>
            </a:endParaRPr>
          </a:p>
          <a:p>
            <a:endParaRPr lang="it-IT" sz="1200" b="1" kern="1200" dirty="0" smtClean="0">
              <a:solidFill>
                <a:schemeClr val="tx1"/>
              </a:solidFill>
              <a:latin typeface="+mn-lt"/>
              <a:ea typeface="+mn-ea"/>
              <a:cs typeface="+mn-cs"/>
            </a:endParaRPr>
          </a:p>
          <a:p>
            <a:r>
              <a:rPr lang="it-IT" sz="1200" b="1" kern="1200" dirty="0" smtClean="0">
                <a:solidFill>
                  <a:schemeClr val="tx1"/>
                </a:solidFill>
                <a:latin typeface="+mn-lt"/>
                <a:ea typeface="+mn-ea"/>
                <a:cs typeface="+mn-cs"/>
              </a:rPr>
              <a:t>The code</a:t>
            </a:r>
            <a:r>
              <a:rPr lang="it-IT" sz="1200" b="1" kern="1200" baseline="0" dirty="0" smtClean="0">
                <a:solidFill>
                  <a:schemeClr val="tx1"/>
                </a:solidFill>
                <a:latin typeface="+mn-lt"/>
                <a:ea typeface="+mn-ea"/>
                <a:cs typeface="+mn-cs"/>
              </a:rPr>
              <a:t> of an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contract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written</a:t>
            </a:r>
            <a:r>
              <a:rPr lang="it-IT" sz="1200" b="1" kern="1200" baseline="0" dirty="0" smtClean="0">
                <a:solidFill>
                  <a:schemeClr val="tx1"/>
                </a:solidFill>
                <a:latin typeface="+mn-lt"/>
                <a:ea typeface="+mn-ea"/>
                <a:cs typeface="+mn-cs"/>
              </a:rPr>
              <a:t> in </a:t>
            </a:r>
            <a:r>
              <a:rPr lang="it-IT" sz="1200" b="1" kern="1200" baseline="0" dirty="0" err="1" smtClean="0">
                <a:solidFill>
                  <a:schemeClr val="tx1"/>
                </a:solidFill>
                <a:latin typeface="+mn-lt"/>
                <a:ea typeface="+mn-ea"/>
                <a:cs typeface="+mn-cs"/>
              </a:rPr>
              <a:t>Solidity</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which</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 high </a:t>
            </a:r>
            <a:r>
              <a:rPr lang="it-IT" sz="1200" b="1" kern="1200" baseline="0" dirty="0" err="1" smtClean="0">
                <a:solidFill>
                  <a:schemeClr val="tx1"/>
                </a:solidFill>
                <a:latin typeface="+mn-lt"/>
                <a:ea typeface="+mn-ea"/>
                <a:cs typeface="+mn-cs"/>
              </a:rPr>
              <a:t>level</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language</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that</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looks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like</a:t>
            </a:r>
            <a:r>
              <a:rPr lang="it-IT" sz="1200" b="1" kern="1200" baseline="0" dirty="0" smtClean="0">
                <a:solidFill>
                  <a:schemeClr val="tx1"/>
                </a:solidFill>
                <a:latin typeface="+mn-lt"/>
                <a:ea typeface="+mn-ea"/>
                <a:cs typeface="+mn-cs"/>
              </a:rPr>
              <a:t> JavaScript. It </a:t>
            </a:r>
            <a:r>
              <a:rPr lang="it-IT" sz="1200" b="1" kern="1200" baseline="0" dirty="0" err="1" smtClean="0">
                <a:solidFill>
                  <a:schemeClr val="tx1"/>
                </a:solidFill>
                <a:latin typeface="+mn-lt"/>
                <a:ea typeface="+mn-ea"/>
                <a:cs typeface="+mn-cs"/>
              </a:rPr>
              <a:t>is</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compiled</a:t>
            </a:r>
            <a:r>
              <a:rPr lang="it-IT" sz="1200" b="1" kern="1200" baseline="0" dirty="0" smtClean="0">
                <a:solidFill>
                  <a:schemeClr val="tx1"/>
                </a:solidFill>
                <a:latin typeface="+mn-lt"/>
                <a:ea typeface="+mn-ea"/>
                <a:cs typeface="+mn-cs"/>
              </a:rPr>
              <a:t> on the </a:t>
            </a:r>
            <a:r>
              <a:rPr lang="it-IT" sz="1200" b="1" kern="1200" baseline="0" dirty="0" err="1" smtClean="0">
                <a:solidFill>
                  <a:schemeClr val="tx1"/>
                </a:solidFill>
                <a:latin typeface="+mn-lt"/>
                <a:ea typeface="+mn-ea"/>
                <a:cs typeface="+mn-cs"/>
              </a:rPr>
              <a:t>Ethereum</a:t>
            </a:r>
            <a:r>
              <a:rPr lang="it-IT" sz="1200" b="1" kern="1200" baseline="0" dirty="0" smtClean="0">
                <a:solidFill>
                  <a:schemeClr val="tx1"/>
                </a:solidFill>
                <a:latin typeface="+mn-lt"/>
                <a:ea typeface="+mn-ea"/>
                <a:cs typeface="+mn-cs"/>
              </a:rPr>
              <a:t> </a:t>
            </a:r>
            <a:r>
              <a:rPr lang="it-IT" sz="1200" b="1" kern="1200" baseline="0" dirty="0" err="1" smtClean="0">
                <a:solidFill>
                  <a:schemeClr val="tx1"/>
                </a:solidFill>
                <a:latin typeface="+mn-lt"/>
                <a:ea typeface="+mn-ea"/>
                <a:cs typeface="+mn-cs"/>
              </a:rPr>
              <a:t>virtual</a:t>
            </a:r>
            <a:r>
              <a:rPr lang="it-IT" sz="1200" b="1" kern="1200" baseline="0" dirty="0" smtClean="0">
                <a:solidFill>
                  <a:schemeClr val="tx1"/>
                </a:solidFill>
                <a:latin typeface="+mn-lt"/>
                <a:ea typeface="+mn-ea"/>
                <a:cs typeface="+mn-cs"/>
              </a:rPr>
              <a:t> machine.</a:t>
            </a:r>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a:p>
            <a:endParaRPr lang="it-IT" sz="1200" b="1" kern="1200" dirty="0" smtClean="0">
              <a:solidFill>
                <a:schemeClr val="tx1"/>
              </a:solidFill>
              <a:latin typeface="+mn-lt"/>
              <a:ea typeface="+mn-ea"/>
              <a:cs typeface="+mn-cs"/>
            </a:endParaRPr>
          </a:p>
        </p:txBody>
      </p:sp>
      <p:sp>
        <p:nvSpPr>
          <p:cNvPr id="4" name="Segnaposto numero diapositiva 3"/>
          <p:cNvSpPr>
            <a:spLocks noGrp="1"/>
          </p:cNvSpPr>
          <p:nvPr>
            <p:ph type="sldNum" sz="quarter" idx="10"/>
          </p:nvPr>
        </p:nvSpPr>
        <p:spPr/>
        <p:txBody>
          <a:bodyPr/>
          <a:lstStyle/>
          <a:p>
            <a:fld id="{595F61C2-6B96-DC49-8037-CB49B5317E27}" type="slidenum">
              <a:rPr lang="en-GB" smtClean="0"/>
              <a:t>10</a:t>
            </a:fld>
            <a:endParaRPr lang="en-GB"/>
          </a:p>
        </p:txBody>
      </p:sp>
    </p:spTree>
    <p:extLst>
      <p:ext uri="{BB962C8B-B14F-4D97-AF65-F5344CB8AC3E}">
        <p14:creationId xmlns:p14="http://schemas.microsoft.com/office/powerpoint/2010/main" val="1236433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a:t>
            </a:r>
            <a:r>
              <a:rPr lang="it-IT" sz="1200" kern="1200" baseline="0" dirty="0" err="1" smtClean="0">
                <a:solidFill>
                  <a:schemeClr val="tx1"/>
                </a:solidFill>
                <a:effectLst/>
                <a:latin typeface="+mn-lt"/>
                <a:ea typeface="+mn-ea"/>
                <a:cs typeface="+mn-cs"/>
              </a:rPr>
              <a:t>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main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properities</a:t>
            </a:r>
            <a:r>
              <a:rPr lang="it-IT" sz="1200" kern="1200" baseline="0" dirty="0" smtClean="0">
                <a:solidFill>
                  <a:schemeClr val="tx1"/>
                </a:solidFill>
                <a:effectLst/>
                <a:latin typeface="+mn-lt"/>
                <a:ea typeface="+mn-ea"/>
                <a:cs typeface="+mn-cs"/>
              </a:rPr>
              <a:t> of a SC in </a:t>
            </a:r>
            <a:r>
              <a:rPr lang="it-IT" sz="1200" kern="1200" baseline="0" dirty="0" err="1" smtClean="0">
                <a:solidFill>
                  <a:schemeClr val="tx1"/>
                </a:solidFill>
                <a:effectLst/>
                <a:latin typeface="+mn-lt"/>
                <a:ea typeface="+mn-ea"/>
                <a:cs typeface="+mn-cs"/>
              </a:rPr>
              <a:t>ethereum</a:t>
            </a:r>
            <a:r>
              <a:rPr lang="it-IT" sz="1200" kern="1200" baseline="0" dirty="0" smtClean="0">
                <a:solidFill>
                  <a:schemeClr val="tx1"/>
                </a:solidFill>
                <a:effectLst/>
                <a:latin typeface="+mn-lt"/>
                <a:ea typeface="+mn-ea"/>
                <a:cs typeface="+mn-cs"/>
              </a:rPr>
              <a:t>.</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identified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address</a:t>
            </a:r>
            <a:r>
              <a:rPr lang="it-IT" sz="1200" kern="1200" dirty="0" smtClean="0">
                <a:solidFill>
                  <a:schemeClr val="tx1"/>
                </a:solidFill>
                <a:effectLst/>
                <a:latin typeface="+mn-lt"/>
                <a:ea typeface="+mn-ea"/>
                <a:cs typeface="+mn-cs"/>
              </a:rPr>
              <a:t>; </a:t>
            </a:r>
          </a:p>
          <a:p>
            <a:endParaRPr lang="it-IT" sz="1200" kern="1200" dirty="0" smtClean="0">
              <a:solidFill>
                <a:schemeClr val="tx1"/>
              </a:solidFill>
              <a:effectLst/>
              <a:latin typeface="+mn-lt"/>
              <a:ea typeface="+mn-ea"/>
              <a:cs typeface="+mn-cs"/>
            </a:endParaRPr>
          </a:p>
          <a:p>
            <a:r>
              <a:rPr lang="it-IT" sz="1200" kern="1200" dirty="0" smtClean="0">
                <a:solidFill>
                  <a:schemeClr val="tx1"/>
                </a:solidFill>
                <a:effectLst/>
                <a:latin typeface="+mn-lt"/>
                <a:ea typeface="+mn-ea"/>
                <a:cs typeface="+mn-cs"/>
              </a:rPr>
              <a:t>It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a balance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holds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virtual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coins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a:t>
            </a:r>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It </a:t>
            </a:r>
            <a:r>
              <a:rPr lang="it-IT" dirty="0" err="1" smtClean="0"/>
              <a:t>always</a:t>
            </a:r>
            <a:r>
              <a:rPr lang="it-IT" baseline="0" dirty="0" smtClean="0"/>
              <a:t> </a:t>
            </a:r>
            <a:r>
              <a:rPr lang="it-IT" baseline="0" dirty="0" err="1" smtClean="0"/>
              <a:t>has</a:t>
            </a:r>
            <a:r>
              <a:rPr lang="it-IT" baseline="0" dirty="0" smtClean="0"/>
              <a:t> a </a:t>
            </a:r>
            <a:r>
              <a:rPr lang="it-IT" dirty="0" err="1" smtClean="0"/>
              <a:t>Fallbackfunction</a:t>
            </a:r>
            <a:r>
              <a:rPr lang="it-IT" baseline="0" dirty="0" smtClean="0"/>
              <a:t> </a:t>
            </a:r>
            <a:r>
              <a:rPr lang="it-IT" baseline="0" dirty="0" err="1" smtClean="0"/>
              <a:t>which</a:t>
            </a:r>
            <a:r>
              <a:rPr lang="it-IT" baseline="0" dirty="0" smtClean="0"/>
              <a:t> </a:t>
            </a:r>
            <a:r>
              <a:rPr lang="it-IT" baseline="0" dirty="0" err="1" smtClean="0"/>
              <a:t>is</a:t>
            </a:r>
            <a:r>
              <a:rPr lang="it-IT" baseline="0" dirty="0" smtClean="0"/>
              <a:t> </a:t>
            </a:r>
            <a:r>
              <a:rPr lang="it-IT" baseline="0" dirty="0" err="1" smtClean="0"/>
              <a:t>obviously</a:t>
            </a:r>
            <a:r>
              <a:rPr lang="it-IT" baseline="0" dirty="0" smtClean="0"/>
              <a:t> a </a:t>
            </a:r>
            <a:r>
              <a:rPr lang="it-IT" baseline="0" dirty="0" err="1" smtClean="0"/>
              <a:t>function</a:t>
            </a:r>
            <a:r>
              <a:rPr lang="it-IT" baseline="0" dirty="0" smtClean="0"/>
              <a:t> </a:t>
            </a:r>
            <a:r>
              <a:rPr lang="it-IT" baseline="0" dirty="0" err="1" smtClean="0"/>
              <a:t>but</a:t>
            </a:r>
            <a:r>
              <a:rPr lang="it-IT" baseline="0" dirty="0" smtClean="0"/>
              <a:t> with no </a:t>
            </a:r>
            <a:r>
              <a:rPr lang="it-IT" baseline="0" dirty="0" err="1" smtClean="0"/>
              <a:t>parameters</a:t>
            </a:r>
            <a:r>
              <a:rPr lang="it-IT" baseline="0" dirty="0" smtClean="0"/>
              <a:t> and no </a:t>
            </a:r>
            <a:r>
              <a:rPr lang="it-IT" baseline="0" dirty="0" err="1" smtClean="0"/>
              <a:t>name</a:t>
            </a:r>
            <a:r>
              <a:rPr lang="it-IT" baseline="0" dirty="0" smtClean="0"/>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invoking</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execute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fallback</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function</a:t>
            </a:r>
            <a:r>
              <a:rPr lang="it-IT" sz="1200" kern="1200" dirty="0" smtClean="0">
                <a:solidFill>
                  <a:schemeClr val="tx1"/>
                </a:solidFill>
                <a:effectLst/>
                <a:latin typeface="+mn-lt"/>
                <a:ea typeface="+mn-ea"/>
                <a:cs typeface="+mn-cs"/>
              </a:rPr>
              <a:t> by default. </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informations</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of the </a:t>
            </a:r>
            <a:r>
              <a:rPr lang="it-IT" sz="1200" kern="1200" dirty="0" err="1" smtClean="0">
                <a:solidFill>
                  <a:schemeClr val="tx1"/>
                </a:solidFill>
                <a:effectLst/>
                <a:latin typeface="+mn-lt"/>
                <a:ea typeface="+mn-ea"/>
                <a:cs typeface="+mn-cs"/>
              </a:rPr>
              <a:t>sender</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amount</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Ether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sent</a:t>
            </a:r>
            <a:r>
              <a:rPr lang="it-IT" sz="1200" kern="1200" dirty="0" smtClean="0">
                <a:solidFill>
                  <a:schemeClr val="tx1"/>
                </a:solidFill>
                <a:effectLst/>
                <a:latin typeface="+mn-lt"/>
                <a:ea typeface="+mn-ea"/>
                <a:cs typeface="+mn-cs"/>
              </a:rPr>
              <a:t> to the </a:t>
            </a:r>
            <a:r>
              <a:rPr lang="it-IT" sz="1200" kern="120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included</a:t>
            </a:r>
            <a:r>
              <a:rPr lang="it-IT" sz="1200" kern="1200" dirty="0" smtClean="0">
                <a:solidFill>
                  <a:schemeClr val="tx1"/>
                </a:solidFill>
                <a:effectLst/>
                <a:latin typeface="+mn-lt"/>
                <a:ea typeface="+mn-ea"/>
                <a:cs typeface="+mn-cs"/>
              </a:rPr>
              <a:t> data of the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stored</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variable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msg. </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Then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there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the Gas </a:t>
            </a:r>
            <a:r>
              <a:rPr lang="it-IT" sz="1200" kern="1200" dirty="0" err="1" smtClean="0">
                <a:solidFill>
                  <a:schemeClr val="tx1"/>
                </a:solidFill>
                <a:effectLst/>
                <a:latin typeface="+mn-lt"/>
                <a:ea typeface="+mn-ea"/>
                <a:cs typeface="+mn-cs"/>
              </a:rPr>
              <a:t>system</a:t>
            </a:r>
            <a:r>
              <a:rPr lang="it-IT" sz="1200" kern="1200" dirty="0" smtClean="0">
                <a:solidFill>
                  <a:schemeClr val="tx1"/>
                </a:solidFill>
                <a:effectLst/>
                <a:latin typeface="+mn-lt"/>
                <a:ea typeface="+mn-ea"/>
                <a:cs typeface="+mn-cs"/>
              </a:rPr>
              <a:t> ,</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which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there</a:t>
            </a:r>
            <a:r>
              <a:rPr lang="it-IT" sz="1200" kern="1200" baseline="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To </a:t>
            </a:r>
            <a:r>
              <a:rPr lang="it-IT" sz="1200" kern="1200" dirty="0" err="1" smtClean="0">
                <a:solidFill>
                  <a:schemeClr val="tx1"/>
                </a:solidFill>
                <a:effectLst/>
                <a:latin typeface="+mn-lt"/>
                <a:ea typeface="+mn-ea"/>
                <a:cs typeface="+mn-cs"/>
              </a:rPr>
              <a:t>ensure</a:t>
            </a:r>
            <a:r>
              <a:rPr lang="it-IT" sz="1200" kern="1200" dirty="0" smtClean="0">
                <a:solidFill>
                  <a:schemeClr val="tx1"/>
                </a:solidFill>
                <a:effectLst/>
                <a:latin typeface="+mn-lt"/>
                <a:ea typeface="+mn-ea"/>
                <a:cs typeface="+mn-cs"/>
              </a:rPr>
              <a:t> fair </a:t>
            </a:r>
            <a:r>
              <a:rPr lang="it-IT" sz="1200" kern="1200" dirty="0" err="1" smtClean="0">
                <a:solidFill>
                  <a:schemeClr val="tx1"/>
                </a:solidFill>
                <a:effectLst/>
                <a:latin typeface="+mn-lt"/>
                <a:ea typeface="+mn-ea"/>
                <a:cs typeface="+mn-cs"/>
              </a:rPr>
              <a:t>compensation</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computational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effort</a:t>
            </a:r>
            <a:r>
              <a:rPr lang="it-IT" sz="1200" kern="1200" dirty="0" smtClean="0">
                <a:solidFill>
                  <a:schemeClr val="tx1"/>
                </a:solidFill>
                <a:effectLst/>
                <a:latin typeface="+mn-lt"/>
                <a:ea typeface="+mn-ea"/>
                <a:cs typeface="+mn-cs"/>
              </a:rPr>
              <a:t>.</a:t>
            </a:r>
            <a:endParaRPr lang="it-IT" dirty="0" smtClean="0"/>
          </a:p>
          <a:p>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user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sends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transaction</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invoke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a:t>
            </a:r>
            <a:r>
              <a:rPr lang="it-IT" sz="1200" kern="1200" baseline="0" dirty="0" smtClean="0">
                <a:solidFill>
                  <a:schemeClr val="tx1"/>
                </a:solidFill>
                <a:effectLst/>
                <a:latin typeface="+mn-lt"/>
                <a:ea typeface="+mn-ea"/>
                <a:cs typeface="+mn-cs"/>
              </a:rPr>
              <a:t> </a:t>
            </a:r>
            <a:r>
              <a:rPr lang="it-IT" sz="1200" kern="1200" dirty="0" smtClean="0">
                <a:solidFill>
                  <a:schemeClr val="tx1"/>
                </a:solidFill>
                <a:effectLst/>
                <a:latin typeface="+mn-lt"/>
                <a:ea typeface="+mn-ea"/>
                <a:cs typeface="+mn-cs"/>
              </a:rPr>
              <a:t>he </a:t>
            </a:r>
            <a:r>
              <a:rPr lang="it-IT" sz="1200" kern="1200" dirty="0" err="1" smtClean="0">
                <a:solidFill>
                  <a:schemeClr val="tx1"/>
                </a:solidFill>
                <a:effectLst/>
                <a:latin typeface="+mn-lt"/>
                <a:ea typeface="+mn-ea"/>
                <a:cs typeface="+mn-cs"/>
              </a:rPr>
              <a:t>has</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specify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much</a:t>
            </a:r>
            <a:r>
              <a:rPr lang="it-IT" sz="1200" kern="1200" dirty="0" smtClean="0">
                <a:solidFill>
                  <a:schemeClr val="tx1"/>
                </a:solidFill>
                <a:effectLst/>
                <a:latin typeface="+mn-lt"/>
                <a:ea typeface="+mn-ea"/>
                <a:cs typeface="+mn-cs"/>
              </a:rPr>
              <a:t> gas he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willing</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provide</a:t>
            </a:r>
            <a:r>
              <a:rPr lang="it-IT" sz="1200" kern="1200" dirty="0" smtClean="0">
                <a:solidFill>
                  <a:schemeClr val="tx1"/>
                </a:solidFill>
                <a:effectLst/>
                <a:latin typeface="+mn-lt"/>
                <a:ea typeface="+mn-ea"/>
                <a:cs typeface="+mn-cs"/>
              </a:rPr>
              <a:t> for the </a:t>
            </a:r>
            <a:r>
              <a:rPr lang="it-IT" sz="1200" kern="1200" dirty="0" err="1" smtClean="0">
                <a:solidFill>
                  <a:schemeClr val="tx1"/>
                </a:solidFill>
                <a:effectLst/>
                <a:latin typeface="+mn-lt"/>
                <a:ea typeface="+mn-ea"/>
                <a:cs typeface="+mn-cs"/>
              </a:rPr>
              <a:t>execution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gasLimit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well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price</a:t>
            </a:r>
            <a:r>
              <a:rPr lang="it-IT" sz="1200" kern="1200" dirty="0" smtClean="0">
                <a:solidFill>
                  <a:schemeClr val="tx1"/>
                </a:solidFill>
                <a:effectLst/>
                <a:latin typeface="+mn-lt"/>
                <a:ea typeface="+mn-ea"/>
                <a:cs typeface="+mn-cs"/>
              </a:rPr>
              <a:t> for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gas </a:t>
            </a:r>
            <a:r>
              <a:rPr lang="it-IT" sz="1200" kern="1200" dirty="0" err="1" smtClean="0">
                <a:solidFill>
                  <a:schemeClr val="tx1"/>
                </a:solidFill>
                <a:effectLst/>
                <a:latin typeface="+mn-lt"/>
                <a:ea typeface="+mn-ea"/>
                <a:cs typeface="+mn-cs"/>
              </a:rPr>
              <a:t>unit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called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gasPrice</a:t>
            </a:r>
            <a:r>
              <a:rPr lang="it-IT" sz="1200" kern="120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effectLst/>
                <a:latin typeface="+mn-lt"/>
                <a:ea typeface="+mn-ea"/>
                <a:cs typeface="+mn-cs"/>
              </a:rPr>
              <a:t>--------</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Example</a:t>
            </a:r>
            <a:r>
              <a:rPr lang="it-IT" sz="1200" kern="1200" baseline="0" dirty="0" smtClean="0">
                <a:solidFill>
                  <a:schemeClr val="tx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You</a:t>
            </a:r>
            <a:r>
              <a:rPr lang="it-IT" sz="1200" kern="1200" baseline="0" dirty="0" smtClean="0">
                <a:solidFill>
                  <a:schemeClr val="tx1"/>
                </a:solidFill>
                <a:effectLst/>
                <a:latin typeface="+mn-lt"/>
                <a:ea typeface="+mn-ea"/>
                <a:cs typeface="+mn-cs"/>
              </a:rPr>
              <a:t> can </a:t>
            </a:r>
            <a:r>
              <a:rPr lang="it-IT" sz="1200" kern="1200" baseline="0" dirty="0" err="1" smtClean="0">
                <a:solidFill>
                  <a:schemeClr val="tx1"/>
                </a:solidFill>
                <a:effectLst/>
                <a:latin typeface="+mn-lt"/>
                <a:ea typeface="+mn-ea"/>
                <a:cs typeface="+mn-cs"/>
              </a:rPr>
              <a:t>imagine</a:t>
            </a:r>
            <a:r>
              <a:rPr lang="it-IT" sz="1200" kern="1200" baseline="0" dirty="0" smtClean="0">
                <a:solidFill>
                  <a:schemeClr val="tx1"/>
                </a:solidFill>
                <a:effectLst/>
                <a:latin typeface="+mn-lt"/>
                <a:ea typeface="+mn-ea"/>
                <a:cs typeface="+mn-cs"/>
              </a:rPr>
              <a:t> the </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GasLimits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in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 (10Liters)</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effectLst/>
                <a:latin typeface="+mn-lt"/>
                <a:ea typeface="+mn-ea"/>
                <a:cs typeface="+mn-cs"/>
              </a:rPr>
              <a:t>GasPrice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price</a:t>
            </a:r>
            <a:r>
              <a:rPr lang="it-IT" sz="1200" kern="1200" baseline="0" dirty="0" smtClean="0">
                <a:solidFill>
                  <a:schemeClr val="tx1"/>
                </a:solidFill>
                <a:effectLst/>
                <a:latin typeface="+mn-lt"/>
                <a:ea typeface="+mn-ea"/>
                <a:cs typeface="+mn-cs"/>
              </a:rPr>
              <a:t> for </a:t>
            </a: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liter</a:t>
            </a:r>
            <a:r>
              <a:rPr lang="it-IT" sz="1200" kern="1200" baseline="0" dirty="0" smtClean="0">
                <a:solidFill>
                  <a:schemeClr val="tx1"/>
                </a:solidFill>
                <a:effectLst/>
                <a:latin typeface="+mn-lt"/>
                <a:ea typeface="+mn-ea"/>
                <a:cs typeface="+mn-cs"/>
              </a:rPr>
              <a:t> of gasoline</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smtClean="0">
                <a:solidFill>
                  <a:schemeClr val="tx1"/>
                </a:solidFill>
                <a:effectLst/>
                <a:latin typeface="+mn-lt"/>
                <a:ea typeface="+mn-ea"/>
                <a:cs typeface="+mn-cs"/>
                <a:sym typeface="Wingdings"/>
              </a:rPr>
              <a:t></a:t>
            </a:r>
            <a:r>
              <a:rPr lang="it-IT" sz="1200" kern="1200" baseline="0" dirty="0" err="1" smtClean="0">
                <a:solidFill>
                  <a:schemeClr val="tx1"/>
                </a:solidFill>
                <a:effectLst/>
                <a:latin typeface="+mn-lt"/>
                <a:ea typeface="+mn-ea"/>
                <a:cs typeface="+mn-cs"/>
                <a:sym typeface="Wingdings"/>
              </a:rPr>
              <a:t>If</a:t>
            </a:r>
            <a:r>
              <a:rPr lang="it-IT" sz="1200" kern="1200" baseline="0" dirty="0" smtClean="0">
                <a:solidFill>
                  <a:schemeClr val="tx1"/>
                </a:solidFill>
                <a:effectLst/>
                <a:latin typeface="+mn-lt"/>
                <a:ea typeface="+mn-ea"/>
                <a:cs typeface="+mn-cs"/>
                <a:sym typeface="Wingdings"/>
              </a:rPr>
              <a:t> the </a:t>
            </a:r>
            <a:r>
              <a:rPr lang="it-IT" sz="1200" kern="1200" baseline="0" dirty="0" err="1" smtClean="0">
                <a:solidFill>
                  <a:schemeClr val="tx1"/>
                </a:solidFill>
                <a:effectLst/>
                <a:latin typeface="+mn-lt"/>
                <a:ea typeface="+mn-ea"/>
                <a:cs typeface="+mn-cs"/>
                <a:sym typeface="Wingdings"/>
              </a:rPr>
              <a:t>amount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much</a:t>
            </a:r>
            <a:r>
              <a:rPr lang="it-IT" sz="1200" kern="1200" baseline="0" dirty="0" smtClean="0">
                <a:solidFill>
                  <a:schemeClr val="tx1"/>
                </a:solidFill>
                <a:effectLst/>
                <a:latin typeface="+mn-lt"/>
                <a:ea typeface="+mn-ea"/>
                <a:cs typeface="+mn-cs"/>
                <a:sym typeface="Wingdings"/>
              </a:rPr>
              <a:t> or the </a:t>
            </a:r>
            <a:r>
              <a:rPr lang="it-IT" sz="1200" kern="1200" baseline="0" dirty="0" err="1" smtClean="0">
                <a:solidFill>
                  <a:schemeClr val="tx1"/>
                </a:solidFill>
                <a:effectLst/>
                <a:latin typeface="+mn-lt"/>
                <a:ea typeface="+mn-ea"/>
                <a:cs typeface="+mn-cs"/>
                <a:sym typeface="Wingdings"/>
              </a:rPr>
              <a:t>price</a:t>
            </a:r>
            <a:r>
              <a:rPr lang="it-IT" sz="1200" kern="1200" baseline="0" dirty="0" smtClean="0">
                <a:solidFill>
                  <a:schemeClr val="tx1"/>
                </a:solidFill>
                <a:effectLst/>
                <a:latin typeface="+mn-lt"/>
                <a:ea typeface="+mn-ea"/>
                <a:cs typeface="+mn-cs"/>
                <a:sym typeface="Wingdings"/>
              </a:rPr>
              <a:t> for </a:t>
            </a:r>
            <a:r>
              <a:rPr lang="it-IT" sz="1200" kern="1200" baseline="0" dirty="0" err="1" smtClean="0">
                <a:solidFill>
                  <a:schemeClr val="tx1"/>
                </a:solidFill>
                <a:effectLst/>
                <a:latin typeface="+mn-lt"/>
                <a:ea typeface="+mn-ea"/>
                <a:cs typeface="+mn-cs"/>
                <a:sym typeface="Wingdings"/>
              </a:rPr>
              <a:t>each</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liter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too</a:t>
            </a:r>
            <a:r>
              <a:rPr lang="it-IT" sz="1200" kern="1200" baseline="0" dirty="0" smtClean="0">
                <a:solidFill>
                  <a:schemeClr val="tx1"/>
                </a:solidFill>
                <a:effectLst/>
                <a:latin typeface="+mn-lt"/>
                <a:ea typeface="+mn-ea"/>
                <a:cs typeface="+mn-cs"/>
                <a:sym typeface="Wingdings"/>
              </a:rPr>
              <a:t> high, the  </a:t>
            </a:r>
            <a:r>
              <a:rPr lang="it-IT" sz="1200" kern="1200" baseline="0" dirty="0" err="1" smtClean="0">
                <a:solidFill>
                  <a:schemeClr val="tx1"/>
                </a:solidFill>
                <a:effectLst/>
                <a:latin typeface="+mn-lt"/>
                <a:ea typeface="+mn-ea"/>
                <a:cs typeface="+mn-cs"/>
                <a:sym typeface="Wingdings"/>
              </a:rPr>
              <a:t>execution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terminated</a:t>
            </a:r>
            <a:r>
              <a:rPr lang="it-IT" sz="1200" kern="1200" baseline="0" dirty="0" smtClean="0">
                <a:solidFill>
                  <a:schemeClr val="tx1"/>
                </a:solidFill>
                <a:effectLst/>
                <a:latin typeface="+mn-lt"/>
                <a:ea typeface="+mn-ea"/>
                <a:cs typeface="+mn-cs"/>
                <a:sym typeface="Wingdings"/>
              </a:rPr>
              <a:t> with an </a:t>
            </a:r>
            <a:r>
              <a:rPr lang="it-IT" sz="1200" kern="1200" baseline="0" dirty="0" err="1" smtClean="0">
                <a:solidFill>
                  <a:schemeClr val="tx1"/>
                </a:solidFill>
                <a:effectLst/>
                <a:latin typeface="+mn-lt"/>
                <a:ea typeface="+mn-ea"/>
                <a:cs typeface="+mn-cs"/>
                <a:sym typeface="Wingdings"/>
              </a:rPr>
              <a:t>exception</a:t>
            </a:r>
            <a:r>
              <a:rPr lang="it-IT" sz="1200" kern="1200" baseline="0" dirty="0" smtClean="0">
                <a:solidFill>
                  <a:schemeClr val="tx1"/>
                </a:solidFill>
                <a:effectLst/>
                <a:latin typeface="+mn-lt"/>
                <a:ea typeface="+mn-ea"/>
                <a:cs typeface="+mn-cs"/>
                <a:sym typeface="Wingdings"/>
              </a:rPr>
              <a:t>  state </a:t>
            </a:r>
            <a:r>
              <a:rPr lang="it-IT" sz="1200" kern="1200" baseline="0" dirty="0" err="1" smtClean="0">
                <a:solidFill>
                  <a:schemeClr val="tx1"/>
                </a:solidFill>
                <a:effectLst/>
                <a:latin typeface="+mn-lt"/>
                <a:ea typeface="+mn-ea"/>
                <a:cs typeface="+mn-cs"/>
                <a:sym typeface="Wingdings"/>
              </a:rPr>
              <a:t>is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reverted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nothing</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happened</a:t>
            </a:r>
            <a:r>
              <a:rPr lang="it-IT" sz="1200" kern="1200" baseline="0" dirty="0" smtClean="0">
                <a:solidFill>
                  <a:schemeClr val="tx1"/>
                </a:solidFill>
                <a:effectLst/>
                <a:latin typeface="+mn-lt"/>
                <a:ea typeface="+mn-ea"/>
                <a:cs typeface="+mn-cs"/>
                <a:sym typeface="Wingdings"/>
              </a:rPr>
              <a:t> BUT the </a:t>
            </a:r>
            <a:r>
              <a:rPr lang="it-IT" sz="1200" kern="1200" baseline="0" dirty="0" err="1" smtClean="0">
                <a:solidFill>
                  <a:schemeClr val="tx1"/>
                </a:solidFill>
                <a:effectLst/>
                <a:latin typeface="+mn-lt"/>
                <a:ea typeface="+mn-ea"/>
                <a:cs typeface="+mn-cs"/>
                <a:sym typeface="Wingdings"/>
              </a:rPr>
              <a:t>gasLImit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has</a:t>
            </a:r>
            <a:r>
              <a:rPr lang="it-IT" sz="1200" kern="1200" baseline="0" dirty="0" smtClean="0">
                <a:solidFill>
                  <a:schemeClr val="tx1"/>
                </a:solidFill>
                <a:effectLst/>
                <a:latin typeface="+mn-lt"/>
                <a:ea typeface="+mn-ea"/>
                <a:cs typeface="+mn-cs"/>
                <a:sym typeface="Wingdings"/>
              </a:rPr>
              <a:t> to be </a:t>
            </a:r>
            <a:r>
              <a:rPr lang="it-IT" sz="1200" kern="1200" baseline="0" dirty="0" err="1" smtClean="0">
                <a:solidFill>
                  <a:schemeClr val="tx1"/>
                </a:solidFill>
                <a:effectLst/>
                <a:latin typeface="+mn-lt"/>
                <a:ea typeface="+mn-ea"/>
                <a:cs typeface="+mn-cs"/>
                <a:sym typeface="Wingdings"/>
              </a:rPr>
              <a:t>paid</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as</a:t>
            </a:r>
            <a:r>
              <a:rPr lang="it-IT" sz="1200" kern="1200" baseline="0" dirty="0" smtClean="0">
                <a:solidFill>
                  <a:schemeClr val="tx1"/>
                </a:solidFill>
                <a:effectLst/>
                <a:latin typeface="+mn-lt"/>
                <a:ea typeface="+mn-ea"/>
                <a:cs typeface="+mn-cs"/>
                <a:sym typeface="Wingdings"/>
              </a:rPr>
              <a:t> a </a:t>
            </a:r>
            <a:r>
              <a:rPr lang="it-IT" sz="1200" kern="1200" baseline="0" dirty="0" err="1" smtClean="0">
                <a:solidFill>
                  <a:schemeClr val="tx1"/>
                </a:solidFill>
                <a:effectLst/>
                <a:latin typeface="+mn-lt"/>
                <a:ea typeface="+mn-ea"/>
                <a:cs typeface="+mn-cs"/>
                <a:sym typeface="Wingdings"/>
              </a:rPr>
              <a:t>counter</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measure</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against</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resource-exhaustion</a:t>
            </a:r>
            <a:r>
              <a:rPr lang="it-IT" sz="1200" kern="1200" baseline="0" dirty="0" smtClean="0">
                <a:solidFill>
                  <a:schemeClr val="tx1"/>
                </a:solidFill>
                <a:effectLst/>
                <a:latin typeface="+mn-lt"/>
                <a:ea typeface="+mn-ea"/>
                <a:cs typeface="+mn-cs"/>
                <a:sym typeface="Wingdings"/>
              </a:rPr>
              <a:t> </a:t>
            </a:r>
            <a:r>
              <a:rPr lang="it-IT" sz="1200" kern="1200" baseline="0" dirty="0" err="1" smtClean="0">
                <a:solidFill>
                  <a:schemeClr val="tx1"/>
                </a:solidFill>
                <a:effectLst/>
                <a:latin typeface="+mn-lt"/>
                <a:ea typeface="+mn-ea"/>
                <a:cs typeface="+mn-cs"/>
                <a:sym typeface="Wingdings"/>
              </a:rPr>
              <a:t>attacks</a:t>
            </a:r>
            <a:endParaRPr lang="it-IT" sz="1200" kern="1200" baseline="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it-IT"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Ethereum</a:t>
            </a:r>
            <a:r>
              <a:rPr lang="it-IT" sz="1200" kern="1200" dirty="0" smtClean="0">
                <a:solidFill>
                  <a:schemeClr val="tx1"/>
                </a:solidFill>
                <a:latin typeface="+mn-lt"/>
                <a:ea typeface="+mn-ea"/>
                <a:cs typeface="+mn-cs"/>
              </a:rPr>
              <a:t>,</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miners</a:t>
            </a:r>
            <a:r>
              <a:rPr lang="it-IT" sz="1200" kern="1200" dirty="0" smtClean="0">
                <a:solidFill>
                  <a:schemeClr val="tx1"/>
                </a:solidFill>
                <a:latin typeface="+mn-lt"/>
                <a:ea typeface="+mn-ea"/>
                <a:cs typeface="+mn-cs"/>
              </a:rPr>
              <a:t> are free to </a:t>
            </a:r>
            <a:r>
              <a:rPr lang="it-IT" sz="1200" kern="1200" dirty="0" err="1" smtClean="0">
                <a:solidFill>
                  <a:schemeClr val="tx1"/>
                </a:solidFill>
                <a:latin typeface="+mn-lt"/>
                <a:ea typeface="+mn-ea"/>
                <a:cs typeface="+mn-cs"/>
              </a:rPr>
              <a:t>ignore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transactions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whose</a:t>
            </a:r>
            <a:r>
              <a:rPr lang="it-IT" sz="1200" kern="1200" dirty="0" smtClean="0">
                <a:solidFill>
                  <a:schemeClr val="tx1"/>
                </a:solidFill>
                <a:latin typeface="+mn-lt"/>
                <a:ea typeface="+mn-ea"/>
                <a:cs typeface="+mn-cs"/>
              </a:rPr>
              <a:t> gas </a:t>
            </a:r>
            <a:r>
              <a:rPr lang="it-IT" sz="1200" kern="1200" dirty="0" err="1" smtClean="0">
                <a:solidFill>
                  <a:schemeClr val="tx1"/>
                </a:solidFill>
                <a:latin typeface="+mn-lt"/>
                <a:ea typeface="+mn-ea"/>
                <a:cs typeface="+mn-cs"/>
              </a:rPr>
              <a:t>price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limit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too</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low</a:t>
            </a:r>
            <a:r>
              <a:rPr lang="it-IT" sz="1200" kern="1200" dirty="0" smtClean="0">
                <a:solidFill>
                  <a:schemeClr val="tx1"/>
                </a:solidFill>
                <a:latin typeface="+mn-lt"/>
                <a:ea typeface="+mn-ea"/>
                <a:cs typeface="+mn-cs"/>
              </a:rPr>
              <a:t>. </a:t>
            </a:r>
            <a:endParaRPr lang="it-IT" sz="1200" kern="1200" baseline="0" dirty="0" smtClean="0">
              <a:solidFill>
                <a:schemeClr val="tx1"/>
              </a:solidFill>
              <a:effectLst/>
              <a:latin typeface="+mn-lt"/>
              <a:ea typeface="+mn-ea"/>
              <a:cs typeface="+mn-cs"/>
            </a:endParaRPr>
          </a:p>
          <a:p>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11</a:t>
            </a:fld>
            <a:endParaRPr lang="en-GB"/>
          </a:p>
        </p:txBody>
      </p:sp>
    </p:spTree>
    <p:extLst>
      <p:ext uri="{BB962C8B-B14F-4D97-AF65-F5344CB8AC3E}">
        <p14:creationId xmlns:p14="http://schemas.microsoft.com/office/powerpoint/2010/main" val="20497602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Let's consider</a:t>
            </a:r>
            <a:r>
              <a:rPr lang="en-GB" baseline="0" dirty="0" smtClean="0"/>
              <a:t> another scenario example.</a:t>
            </a:r>
          </a:p>
          <a:p>
            <a:r>
              <a:rPr lang="en-GB" baseline="0" dirty="0" smtClean="0"/>
              <a:t>A online payment </a:t>
            </a:r>
            <a:r>
              <a:rPr lang="en-GB" baseline="0" smtClean="0"/>
              <a:t>without involving a smart contract. </a:t>
            </a:r>
            <a:endParaRPr lang="en-GB" baseline="0" dirty="0" smtClean="0"/>
          </a:p>
          <a:p>
            <a:r>
              <a:rPr lang="en-GB" baseline="0" dirty="0" smtClean="0"/>
              <a:t>Like before</a:t>
            </a:r>
            <a:endParaRPr lang="en-GB" dirty="0" smtClean="0"/>
          </a:p>
          <a:p>
            <a:endParaRPr lang="en-GB" dirty="0" smtClean="0"/>
          </a:p>
          <a:p>
            <a:r>
              <a:rPr lang="en-GB" dirty="0" smtClean="0"/>
              <a:t>1. Alice wants</a:t>
            </a:r>
            <a:r>
              <a:rPr lang="en-GB" baseline="0" dirty="0" smtClean="0"/>
              <a:t> to buy a </a:t>
            </a:r>
            <a:r>
              <a:rPr lang="en-GB" baseline="0" dirty="0" err="1" smtClean="0"/>
              <a:t>SmartPhone</a:t>
            </a:r>
            <a:r>
              <a:rPr lang="en-GB" baseline="0" dirty="0" smtClean="0"/>
              <a:t> on </a:t>
            </a:r>
            <a:r>
              <a:rPr lang="en-GB" baseline="0" dirty="0" err="1" smtClean="0"/>
              <a:t>Ebay</a:t>
            </a:r>
            <a:r>
              <a:rPr lang="en-GB" baseline="0" dirty="0" smtClean="0"/>
              <a:t>. </a:t>
            </a:r>
          </a:p>
          <a:p>
            <a:r>
              <a:rPr lang="en-GB" baseline="0" dirty="0" smtClean="0"/>
              <a:t>She is willing to pay a certain amount of money for it. </a:t>
            </a:r>
          </a:p>
          <a:p>
            <a:r>
              <a:rPr lang="en-GB" baseline="0" dirty="0" smtClean="0"/>
              <a:t>This time we are not going to talk about bitcoins, instead we are going to focus on the payment process. </a:t>
            </a:r>
          </a:p>
          <a:p>
            <a:endParaRPr lang="en-GB" baseline="0" dirty="0" smtClean="0"/>
          </a:p>
          <a:p>
            <a:endParaRPr lang="en-GB" baseline="0" dirty="0" smtClean="0"/>
          </a:p>
          <a:p>
            <a:r>
              <a:rPr lang="en-GB" baseline="0" dirty="0" smtClean="0"/>
              <a:t>Alice chooses a smart phone (a </a:t>
            </a:r>
            <a:r>
              <a:rPr lang="en-GB" baseline="0" dirty="0" err="1" smtClean="0"/>
              <a:t>samsung</a:t>
            </a:r>
            <a:r>
              <a:rPr lang="en-GB" baseline="0" dirty="0" smtClean="0"/>
              <a:t>:))</a:t>
            </a:r>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12</a:t>
            </a:fld>
            <a:endParaRPr lang="en-GB"/>
          </a:p>
        </p:txBody>
      </p:sp>
    </p:spTree>
    <p:extLst>
      <p:ext uri="{BB962C8B-B14F-4D97-AF65-F5344CB8AC3E}">
        <p14:creationId xmlns:p14="http://schemas.microsoft.com/office/powerpoint/2010/main" val="1362834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dirty="0" smtClean="0"/>
          </a:p>
          <a:p>
            <a:pPr marL="228600" indent="-228600">
              <a:buAutoNum type="arabicPeriod"/>
            </a:pPr>
            <a:endParaRPr lang="en-GB" dirty="0" smtClean="0"/>
          </a:p>
          <a:p>
            <a:pPr marL="228600" indent="-228600">
              <a:buAutoNum type="arabicPeriod"/>
            </a:pPr>
            <a:endParaRPr lang="en-GB" dirty="0" smtClean="0"/>
          </a:p>
          <a:p>
            <a:pPr marL="228600" indent="-228600">
              <a:buAutoNum type="arabicPeriod"/>
            </a:pPr>
            <a:r>
              <a:rPr lang="en-GB" dirty="0" smtClean="0"/>
              <a:t>For buying the smart phone, </a:t>
            </a:r>
            <a:r>
              <a:rPr lang="en-GB" dirty="0" err="1" smtClean="0"/>
              <a:t>alice</a:t>
            </a:r>
            <a:r>
              <a:rPr lang="en-GB" dirty="0" smtClean="0"/>
              <a:t> wants</a:t>
            </a:r>
            <a:r>
              <a:rPr lang="en-GB" baseline="0" dirty="0" smtClean="0"/>
              <a:t> to make sure that she would get the product she is paying for. Therefore, she stipulates a TRADITIONAL contract with Bob, an </a:t>
            </a:r>
            <a:r>
              <a:rPr lang="en-GB" baseline="0" dirty="0" err="1" smtClean="0"/>
              <a:t>Ebay</a:t>
            </a:r>
            <a:r>
              <a:rPr lang="en-GB" baseline="0" dirty="0" smtClean="0"/>
              <a:t> employee who works in the legal area. </a:t>
            </a:r>
          </a:p>
          <a:p>
            <a:pPr marL="228600" indent="-228600">
              <a:buAutoNum type="arabicPeriod"/>
            </a:pPr>
            <a:endParaRPr lang="en-GB" baseline="0" dirty="0" smtClean="0"/>
          </a:p>
          <a:p>
            <a:pPr marL="228600" indent="-228600">
              <a:buAutoNum type="arabicPeriod"/>
            </a:pPr>
            <a:r>
              <a:rPr lang="en-GB" baseline="0" dirty="0" smtClean="0"/>
              <a:t>On the </a:t>
            </a:r>
            <a:r>
              <a:rPr lang="en-GB" baseline="0" dirty="0" err="1" smtClean="0"/>
              <a:t>tradictional</a:t>
            </a:r>
            <a:r>
              <a:rPr lang="en-GB" baseline="0" dirty="0" smtClean="0"/>
              <a:t> contract there are the following agreements:</a:t>
            </a:r>
          </a:p>
          <a:p>
            <a:pPr marL="0" indent="0" algn="l">
              <a:buNone/>
            </a:pPr>
            <a:endParaRPr lang="en-GB" baseline="0" dirty="0" smtClean="0"/>
          </a:p>
          <a:p>
            <a:pPr marL="0" indent="0" algn="l">
              <a:buNone/>
            </a:pPr>
            <a:r>
              <a:rPr lang="en-GB" baseline="0" dirty="0" smtClean="0"/>
              <a:t>The Phone will be shipped to Alice only once the money transaction has been confirmed. </a:t>
            </a:r>
          </a:p>
          <a:p>
            <a:pPr marL="0" indent="0" algn="l">
              <a:buNone/>
            </a:pPr>
            <a:r>
              <a:rPr lang="en-GB" baseline="0" dirty="0" smtClean="0"/>
              <a:t>The middleman Bob, is in charge of checking whether the payment has really been made. </a:t>
            </a:r>
          </a:p>
          <a:p>
            <a:pPr marL="0" indent="0" algn="l">
              <a:buNone/>
            </a:pPr>
            <a:r>
              <a:rPr lang="en-GB" baseline="0" dirty="0" smtClean="0"/>
              <a:t>If not, he waits 1-2 days and then he checks the payment again. </a:t>
            </a:r>
          </a:p>
          <a:p>
            <a:pPr marL="228600" indent="-228600">
              <a:buAutoNum type="arabicPeriod"/>
            </a:pPr>
            <a:endParaRPr lang="en-GB" baseline="0"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13</a:t>
            </a:fld>
            <a:endParaRPr lang="en-GB"/>
          </a:p>
        </p:txBody>
      </p:sp>
    </p:spTree>
    <p:extLst>
      <p:ext uri="{BB962C8B-B14F-4D97-AF65-F5344CB8AC3E}">
        <p14:creationId xmlns:p14="http://schemas.microsoft.com/office/powerpoint/2010/main" val="403681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dirty="0" smtClean="0"/>
              <a:t>A better explanation of the contract terms </a:t>
            </a:r>
          </a:p>
          <a:p>
            <a:pPr marL="628650" lvl="1" indent="-171450">
              <a:buFontTx/>
              <a:buChar char="-"/>
            </a:pPr>
            <a:r>
              <a:rPr lang="en-GB" baseline="0" dirty="0" smtClean="0"/>
              <a:t>Alice pays for her Smartphone on a certain day (the end of the month) </a:t>
            </a:r>
          </a:p>
          <a:p>
            <a:pPr marL="628650" lvl="1" indent="-171450">
              <a:buFontTx/>
              <a:buChar char="-"/>
            </a:pPr>
            <a:r>
              <a:rPr lang="en-GB" baseline="0" dirty="0" smtClean="0"/>
              <a:t>Bob, </a:t>
            </a:r>
            <a:r>
              <a:rPr lang="en-GB" baseline="0" dirty="0" err="1" smtClean="0"/>
              <a:t>doesn</a:t>
            </a:r>
            <a:r>
              <a:rPr lang="uk-UA" baseline="0" dirty="0" smtClean="0"/>
              <a:t>’</a:t>
            </a:r>
            <a:r>
              <a:rPr lang="en-GB" baseline="0" dirty="0" smtClean="0"/>
              <a:t>t know when Alice actually paid for her Smartphone. Therefore he checks the payment once in a while. </a:t>
            </a:r>
          </a:p>
          <a:p>
            <a:pPr marL="628650" lvl="1" indent="-171450">
              <a:buFontTx/>
              <a:buChar char="-"/>
            </a:pPr>
            <a:r>
              <a:rPr lang="en-GB" baseline="0" dirty="0" smtClean="0"/>
              <a:t>The first time that bob checks the payment, the money is not arrived yet (even though </a:t>
            </a:r>
            <a:r>
              <a:rPr lang="en-GB" baseline="0" dirty="0" err="1" smtClean="0"/>
              <a:t>alice</a:t>
            </a:r>
            <a:r>
              <a:rPr lang="en-GB" baseline="0" dirty="0" smtClean="0"/>
              <a:t> already paid for her product)  </a:t>
            </a:r>
          </a:p>
          <a:p>
            <a:pPr marL="628650" lvl="1" indent="-171450">
              <a:buFontTx/>
              <a:buChar char="-"/>
            </a:pPr>
            <a:r>
              <a:rPr lang="en-GB" baseline="0" dirty="0" smtClean="0"/>
              <a:t>Bob not seeing (SIIIIIIIING) the money and according to the contract terms, waits another two days for checking the payment again</a:t>
            </a:r>
          </a:p>
          <a:p>
            <a:pPr marL="628650" lvl="1" indent="-171450">
              <a:buFontTx/>
              <a:buChar char="-"/>
            </a:pPr>
            <a:r>
              <a:rPr lang="en-GB" baseline="0" dirty="0" smtClean="0"/>
              <a:t>In the meantime, </a:t>
            </a:r>
            <a:r>
              <a:rPr lang="en-GB" baseline="0" dirty="0" err="1" smtClean="0"/>
              <a:t>alice</a:t>
            </a:r>
            <a:r>
              <a:rPr lang="en-GB" baseline="0" dirty="0" smtClean="0"/>
              <a:t> is getting angrier (ENGRIER)</a:t>
            </a:r>
          </a:p>
          <a:p>
            <a:pPr marL="628650" lvl="1" indent="-171450">
              <a:buFontTx/>
              <a:buChar char="-"/>
            </a:pPr>
            <a:r>
              <a:rPr lang="en-GB" baseline="0" dirty="0" smtClean="0"/>
              <a:t>The money transfer is finally completed but bob, who had just checked, waits another two days</a:t>
            </a:r>
          </a:p>
          <a:p>
            <a:pPr marL="628650" lvl="1" indent="-171450">
              <a:buFontTx/>
              <a:buChar char="-"/>
            </a:pPr>
            <a:r>
              <a:rPr lang="en-GB" baseline="0" dirty="0" smtClean="0"/>
              <a:t>After two days bob checks the payment again, and he notes that the money has been successfully </a:t>
            </a:r>
            <a:r>
              <a:rPr lang="en-GB" baseline="0" dirty="0" err="1" smtClean="0"/>
              <a:t>transfered</a:t>
            </a:r>
            <a:r>
              <a:rPr lang="en-GB" baseline="0" dirty="0" smtClean="0"/>
              <a:t> </a:t>
            </a:r>
          </a:p>
          <a:p>
            <a:pPr marL="628650" lvl="1" indent="-171450">
              <a:buFontTx/>
              <a:buChar char="-"/>
            </a:pPr>
            <a:r>
              <a:rPr lang="en-GB" baseline="0" dirty="0" smtClean="0"/>
              <a:t>After that, the product is ready to be shipped</a:t>
            </a:r>
          </a:p>
          <a:p>
            <a:pPr marL="628650" lvl="1" indent="-171450">
              <a:buFontTx/>
              <a:buChar char="-"/>
            </a:pPr>
            <a:endParaRPr lang="en-GB" baseline="0" dirty="0" smtClean="0"/>
          </a:p>
          <a:p>
            <a:pPr marL="628650" lvl="1" indent="-171450">
              <a:buFontTx/>
              <a:buChar char="-"/>
            </a:pPr>
            <a:r>
              <a:rPr lang="en-GB" baseline="0" dirty="0" smtClean="0"/>
              <a:t>In total, </a:t>
            </a:r>
            <a:r>
              <a:rPr lang="en-GB" baseline="0" dirty="0" err="1" smtClean="0"/>
              <a:t>alice</a:t>
            </a:r>
            <a:r>
              <a:rPr lang="en-GB" baseline="0" dirty="0" smtClean="0"/>
              <a:t> </a:t>
            </a:r>
            <a:r>
              <a:rPr lang="en-GB" baseline="0" dirty="0" err="1" smtClean="0"/>
              <a:t>waitet</a:t>
            </a:r>
            <a:r>
              <a:rPr lang="en-GB" baseline="0" dirty="0" smtClean="0"/>
              <a:t> </a:t>
            </a:r>
            <a:r>
              <a:rPr lang="en-GB" baseline="0" dirty="0" err="1" smtClean="0"/>
              <a:t>almoust</a:t>
            </a:r>
            <a:r>
              <a:rPr lang="en-GB" baseline="0" dirty="0" smtClean="0"/>
              <a:t> three weeks to get her smartphone</a:t>
            </a:r>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628650" lvl="1" indent="-171450">
              <a:buFontTx/>
              <a:buChar char="-"/>
            </a:pPr>
            <a:endParaRPr lang="en-GB" baseline="0" dirty="0" smtClean="0"/>
          </a:p>
          <a:p>
            <a:pPr marL="457200" lvl="1" indent="0">
              <a:buNone/>
            </a:pPr>
            <a:r>
              <a:rPr lang="en-GB" baseline="0" dirty="0" smtClean="0"/>
              <a:t>As you can see, Alice is not happy with this kind of deal. A traditional contract needs always a middleman, who checks and executes the agreed terms defined in the contract. </a:t>
            </a:r>
          </a:p>
          <a:p>
            <a:pPr marL="457200" lvl="1" indent="0">
              <a:buNone/>
            </a:pPr>
            <a:r>
              <a:rPr lang="en-GB" baseline="0" dirty="0" smtClean="0"/>
              <a:t>This process implies (IMPLAIS) always a delay between seller and buyers and implies also some costs for the company (the middleman has to be paid for his work).  </a:t>
            </a:r>
          </a:p>
          <a:p>
            <a:pPr marL="457200" lvl="1" indent="0">
              <a:buNone/>
            </a:pPr>
            <a:r>
              <a:rPr lang="en-GB" baseline="0" dirty="0" smtClean="0"/>
              <a:t>A lawyer (LOYER) might be necessary if some party doesn’t comply with the contract. </a:t>
            </a:r>
          </a:p>
          <a:p>
            <a:pPr marL="628650" lvl="1"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14</a:t>
            </a:fld>
            <a:endParaRPr lang="en-GB"/>
          </a:p>
        </p:txBody>
      </p:sp>
    </p:spTree>
    <p:extLst>
      <p:ext uri="{BB962C8B-B14F-4D97-AF65-F5344CB8AC3E}">
        <p14:creationId xmlns:p14="http://schemas.microsoft.com/office/powerpoint/2010/main" val="17917935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en-GB" baseline="0" smtClean="0"/>
              <a:t>Alice got an idea! She could use a smart contract to make the process faster and better.</a:t>
            </a:r>
          </a:p>
          <a:p>
            <a:pPr marL="457200" lvl="1" indent="0">
              <a:buNone/>
            </a:pPr>
            <a:endParaRPr lang="en-GB" baseline="0" smtClean="0"/>
          </a:p>
          <a:p>
            <a:pPr marL="457200" lvl="1" indent="0">
              <a:buNone/>
            </a:pPr>
            <a:r>
              <a:rPr lang="en-GB" baseline="0" smtClean="0"/>
              <a:t>Let’s suppose that </a:t>
            </a:r>
            <a:r>
              <a:rPr lang="en-GB" baseline="0" err="1" smtClean="0"/>
              <a:t>Ebay</a:t>
            </a:r>
            <a:r>
              <a:rPr lang="en-GB" baseline="0" smtClean="0"/>
              <a:t> works together with a company which provides some services for Smart Contracts (e.g. </a:t>
            </a:r>
            <a:r>
              <a:rPr lang="en-GB" baseline="0" err="1" smtClean="0"/>
              <a:t>Ethereum</a:t>
            </a:r>
            <a:r>
              <a:rPr lang="en-GB" baseline="0" smtClean="0"/>
              <a:t>). </a:t>
            </a:r>
          </a:p>
          <a:p>
            <a:pPr marL="457200" lvl="1" indent="0">
              <a:buNone/>
            </a:pPr>
            <a:r>
              <a:rPr lang="en-GB" baseline="0" smtClean="0"/>
              <a:t>Alice wants to try this new service and stipulates a new SM with </a:t>
            </a:r>
            <a:r>
              <a:rPr lang="en-GB" baseline="0" err="1" smtClean="0"/>
              <a:t>Ebay</a:t>
            </a:r>
            <a:r>
              <a:rPr lang="en-GB" baseline="0" smtClean="0"/>
              <a:t>. </a:t>
            </a:r>
          </a:p>
          <a:p>
            <a:pPr marL="457200" lvl="1" indent="0">
              <a:buNone/>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15</a:t>
            </a:fld>
            <a:endParaRPr lang="en-GB"/>
          </a:p>
        </p:txBody>
      </p:sp>
    </p:spTree>
    <p:extLst>
      <p:ext uri="{BB962C8B-B14F-4D97-AF65-F5344CB8AC3E}">
        <p14:creationId xmlns:p14="http://schemas.microsoft.com/office/powerpoint/2010/main" val="16915879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As </a:t>
            </a:r>
            <a:r>
              <a:rPr lang="de-CH" baseline="0" dirty="0" err="1" smtClean="0"/>
              <a:t>soon</a:t>
            </a:r>
            <a:r>
              <a:rPr lang="de-CH" baseline="0" dirty="0" smtClean="0"/>
              <a:t> </a:t>
            </a:r>
            <a:r>
              <a:rPr lang="de-CH" baseline="0" dirty="0" err="1" smtClean="0"/>
              <a:t>as</a:t>
            </a:r>
            <a:r>
              <a:rPr lang="de-CH" baseline="0" dirty="0" smtClean="0"/>
              <a:t> Alice </a:t>
            </a:r>
            <a:r>
              <a:rPr lang="de-CH" baseline="0" dirty="0" err="1" smtClean="0"/>
              <a:t>makes</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the</a:t>
            </a:r>
            <a:r>
              <a:rPr lang="de-CH" baseline="0" dirty="0" smtClean="0"/>
              <a:t> SC </a:t>
            </a:r>
            <a:r>
              <a:rPr lang="de-CH" baseline="0" dirty="0" err="1" smtClean="0"/>
              <a:t>is</a:t>
            </a:r>
            <a:r>
              <a:rPr lang="de-CH" baseline="0" dirty="0" smtClean="0"/>
              <a:t> </a:t>
            </a:r>
            <a:r>
              <a:rPr lang="de-CH" baseline="0" dirty="0" err="1" smtClean="0"/>
              <a:t>triggered</a:t>
            </a:r>
            <a:r>
              <a:rPr lang="de-CH" baseline="0" dirty="0" smtClean="0"/>
              <a:t> </a:t>
            </a:r>
            <a:r>
              <a:rPr lang="de-CH" baseline="0" dirty="0" err="1" smtClean="0"/>
              <a:t>and</a:t>
            </a:r>
            <a:r>
              <a:rPr lang="de-CH" baseline="0" dirty="0" smtClean="0"/>
              <a:t> </a:t>
            </a:r>
            <a:r>
              <a:rPr lang="de-CH" baseline="0" dirty="0" err="1" smtClean="0"/>
              <a:t>when</a:t>
            </a:r>
            <a:r>
              <a:rPr lang="de-CH" baseline="0" dirty="0" smtClean="0"/>
              <a:t> </a:t>
            </a:r>
            <a:r>
              <a:rPr lang="de-CH" baseline="0" dirty="0" err="1" smtClean="0"/>
              <a:t>the</a:t>
            </a:r>
            <a:r>
              <a:rPr lang="de-CH" baseline="0" dirty="0" smtClean="0"/>
              <a:t> </a:t>
            </a:r>
            <a:r>
              <a:rPr lang="de-CH" baseline="0" dirty="0" err="1" smtClean="0"/>
              <a:t>payment</a:t>
            </a:r>
            <a:r>
              <a:rPr lang="de-CH" baseline="0" dirty="0" smtClean="0"/>
              <a:t> </a:t>
            </a:r>
            <a:r>
              <a:rPr lang="de-CH" baseline="0" dirty="0" err="1" smtClean="0"/>
              <a:t>is</a:t>
            </a:r>
            <a:r>
              <a:rPr lang="de-CH" baseline="0" dirty="0" smtClean="0"/>
              <a:t> </a:t>
            </a:r>
            <a:r>
              <a:rPr lang="de-CH" baseline="0" dirty="0" err="1" smtClean="0"/>
              <a:t>confirmed</a:t>
            </a:r>
            <a:r>
              <a:rPr lang="de-CH" baseline="0" dirty="0" smtClean="0"/>
              <a:t>, Ebay will </a:t>
            </a:r>
            <a:r>
              <a:rPr lang="de-CH" baseline="0" dirty="0" err="1" smtClean="0"/>
              <a:t>be</a:t>
            </a:r>
            <a:r>
              <a:rPr lang="de-CH" baseline="0" dirty="0" smtClean="0"/>
              <a:t> </a:t>
            </a:r>
            <a:r>
              <a:rPr lang="de-CH" baseline="0" dirty="0" err="1" smtClean="0"/>
              <a:t>noticed</a:t>
            </a:r>
            <a:r>
              <a:rPr lang="de-CH" baseline="0" dirty="0" smtClean="0"/>
              <a:t> (NOTISD) </a:t>
            </a:r>
            <a:r>
              <a:rPr lang="de-CH" baseline="0" dirty="0" err="1" smtClean="0"/>
              <a:t>by</a:t>
            </a:r>
            <a:r>
              <a:rPr lang="de-CH" baseline="0" dirty="0" smtClean="0"/>
              <a:t> </a:t>
            </a:r>
            <a:r>
              <a:rPr lang="de-CH" baseline="0" dirty="0" err="1" smtClean="0"/>
              <a:t>the</a:t>
            </a:r>
            <a:r>
              <a:rPr lang="de-CH" baseline="0" dirty="0" smtClean="0"/>
              <a:t> SC </a:t>
            </a:r>
            <a:r>
              <a:rPr lang="de-CH" baseline="0" dirty="0" err="1" smtClean="0"/>
              <a:t>and</a:t>
            </a:r>
            <a:r>
              <a:rPr lang="de-CH" baseline="0" dirty="0" smtClean="0"/>
              <a:t> </a:t>
            </a:r>
            <a:r>
              <a:rPr lang="de-CH" baseline="0" dirty="0" err="1" smtClean="0"/>
              <a:t>can</a:t>
            </a:r>
            <a:r>
              <a:rPr lang="de-CH" baseline="0" dirty="0" smtClean="0"/>
              <a:t> </a:t>
            </a:r>
            <a:r>
              <a:rPr lang="de-CH" baseline="0" dirty="0" err="1" smtClean="0"/>
              <a:t>immediately</a:t>
            </a:r>
            <a:r>
              <a:rPr lang="de-CH" baseline="0" dirty="0" smtClean="0"/>
              <a:t> send </a:t>
            </a:r>
            <a:r>
              <a:rPr lang="de-CH" baseline="0" dirty="0" err="1" smtClean="0"/>
              <a:t>the</a:t>
            </a:r>
            <a:r>
              <a:rPr lang="de-CH" baseline="0" dirty="0" smtClean="0"/>
              <a:t> smart </a:t>
            </a:r>
            <a:r>
              <a:rPr lang="de-CH" baseline="0" dirty="0" err="1" smtClean="0"/>
              <a:t>phone</a:t>
            </a:r>
            <a:r>
              <a:rPr lang="de-CH" baseline="0" dirty="0" smtClean="0"/>
              <a:t>. </a:t>
            </a:r>
          </a:p>
          <a:p>
            <a:pPr marL="457200" lvl="1" indent="0">
              <a:buNone/>
            </a:pPr>
            <a:endParaRPr lang="de-CH" baseline="0" dirty="0" smtClean="0"/>
          </a:p>
          <a:p>
            <a:pPr marL="457200" lvl="1" indent="0">
              <a:buNone/>
            </a:pPr>
            <a:r>
              <a:rPr lang="de-CH" baseline="0" dirty="0" smtClean="0"/>
              <a:t>As </a:t>
            </a:r>
            <a:r>
              <a:rPr lang="de-CH" baseline="0" dirty="0" err="1" smtClean="0"/>
              <a:t>you</a:t>
            </a:r>
            <a:r>
              <a:rPr lang="de-CH" baseline="0" dirty="0" smtClean="0"/>
              <a:t> </a:t>
            </a:r>
            <a:r>
              <a:rPr lang="de-CH" baseline="0" dirty="0" err="1" smtClean="0"/>
              <a:t>can</a:t>
            </a:r>
            <a:r>
              <a:rPr lang="de-CH" baseline="0" dirty="0" smtClean="0"/>
              <a:t> </a:t>
            </a:r>
            <a:r>
              <a:rPr lang="de-CH" baseline="0" dirty="0" err="1" smtClean="0"/>
              <a:t>see</a:t>
            </a:r>
            <a:r>
              <a:rPr lang="de-CH" baseline="0" dirty="0" smtClean="0"/>
              <a:t>: </a:t>
            </a:r>
            <a:r>
              <a:rPr lang="de-CH" baseline="0" dirty="0" err="1" smtClean="0"/>
              <a:t>the</a:t>
            </a:r>
            <a:r>
              <a:rPr lang="de-CH" baseline="0" dirty="0" smtClean="0"/>
              <a:t> </a:t>
            </a:r>
            <a:r>
              <a:rPr lang="de-CH" baseline="0" dirty="0" err="1" smtClean="0"/>
              <a:t>process</a:t>
            </a:r>
            <a:r>
              <a:rPr lang="de-CH" baseline="0" dirty="0" smtClean="0"/>
              <a:t> </a:t>
            </a:r>
            <a:r>
              <a:rPr lang="de-CH" baseline="0" dirty="0" err="1" smtClean="0"/>
              <a:t>is</a:t>
            </a:r>
            <a:r>
              <a:rPr lang="de-CH" baseline="0" dirty="0" smtClean="0"/>
              <a:t> </a:t>
            </a:r>
            <a:r>
              <a:rPr lang="de-CH" baseline="0" dirty="0" err="1" smtClean="0"/>
              <a:t>istanteneous</a:t>
            </a:r>
            <a:r>
              <a:rPr lang="de-CH" baseline="0" dirty="0" smtClean="0"/>
              <a:t> </a:t>
            </a:r>
            <a:r>
              <a:rPr lang="de-CH" baseline="0" dirty="0" err="1" smtClean="0"/>
              <a:t>and</a:t>
            </a:r>
            <a:r>
              <a:rPr lang="de-CH" baseline="0" dirty="0" smtClean="0"/>
              <a:t> </a:t>
            </a:r>
            <a:r>
              <a:rPr lang="de-CH" baseline="0" dirty="0" err="1" smtClean="0"/>
              <a:t>there</a:t>
            </a:r>
            <a:r>
              <a:rPr lang="de-CH" baseline="0" dirty="0" smtClean="0"/>
              <a:t> </a:t>
            </a:r>
            <a:r>
              <a:rPr lang="de-CH" baseline="0" dirty="0" err="1" smtClean="0"/>
              <a:t>is</a:t>
            </a:r>
            <a:r>
              <a:rPr lang="de-CH" baseline="0" dirty="0" smtClean="0"/>
              <a:t> NO </a:t>
            </a:r>
            <a:r>
              <a:rPr lang="de-CH" baseline="0" dirty="0" err="1" smtClean="0"/>
              <a:t>need</a:t>
            </a:r>
            <a:r>
              <a:rPr lang="de-CH" baseline="0" dirty="0" smtClean="0"/>
              <a:t> </a:t>
            </a:r>
            <a:r>
              <a:rPr lang="de-CH" baseline="0" dirty="0" err="1" smtClean="0"/>
              <a:t>of</a:t>
            </a:r>
            <a:r>
              <a:rPr lang="de-CH" baseline="0" dirty="0" smtClean="0"/>
              <a:t> a </a:t>
            </a:r>
            <a:r>
              <a:rPr lang="de-CH" baseline="0" dirty="0" err="1" smtClean="0"/>
              <a:t>middleman</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16</a:t>
            </a:fld>
            <a:endParaRPr lang="en-GB"/>
          </a:p>
        </p:txBody>
      </p:sp>
    </p:spTree>
    <p:extLst>
      <p:ext uri="{BB962C8B-B14F-4D97-AF65-F5344CB8AC3E}">
        <p14:creationId xmlns:p14="http://schemas.microsoft.com/office/powerpoint/2010/main" val="16530993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457200" lvl="1" indent="0">
              <a:buNone/>
            </a:pPr>
            <a:r>
              <a:rPr lang="de-CH" baseline="0" dirty="0" smtClean="0"/>
              <a:t>Just follow </a:t>
            </a:r>
            <a:r>
              <a:rPr lang="de-CH" baseline="0" dirty="0" err="1" smtClean="0"/>
              <a:t>alice</a:t>
            </a:r>
            <a:r>
              <a:rPr lang="de-CH" baseline="0" dirty="0" smtClean="0"/>
              <a:t> </a:t>
            </a:r>
            <a:r>
              <a:rPr lang="de-CH" baseline="0" dirty="0" err="1" smtClean="0"/>
              <a:t>and</a:t>
            </a:r>
            <a:r>
              <a:rPr lang="de-CH" baseline="0" dirty="0" smtClean="0"/>
              <a:t> </a:t>
            </a:r>
            <a:r>
              <a:rPr lang="de-CH" baseline="0" dirty="0" err="1" smtClean="0"/>
              <a:t>choose</a:t>
            </a:r>
            <a:r>
              <a:rPr lang="de-CH" baseline="0" dirty="0" smtClean="0"/>
              <a:t> a smart </a:t>
            </a:r>
            <a:r>
              <a:rPr lang="de-CH" baseline="0" dirty="0" err="1" smtClean="0"/>
              <a:t>contract</a:t>
            </a:r>
            <a:r>
              <a:rPr lang="de-CH" baseline="0" dirty="0" smtClean="0"/>
              <a:t>!</a:t>
            </a:r>
          </a:p>
          <a:p>
            <a:pPr marL="457200" lvl="1" indent="0">
              <a:buNone/>
            </a:pPr>
            <a:r>
              <a:rPr lang="de-CH" baseline="0" dirty="0" err="1" smtClean="0"/>
              <a:t>if</a:t>
            </a:r>
            <a:r>
              <a:rPr lang="de-CH" baseline="0" dirty="0" smtClean="0"/>
              <a:t> </a:t>
            </a:r>
            <a:r>
              <a:rPr lang="de-CH" baseline="0" dirty="0" err="1" smtClean="0"/>
              <a:t>you</a:t>
            </a:r>
            <a:r>
              <a:rPr lang="de-CH" baseline="0" dirty="0" smtClean="0"/>
              <a:t> </a:t>
            </a:r>
            <a:r>
              <a:rPr lang="de-CH" baseline="0" dirty="0" err="1" smtClean="0"/>
              <a:t>don't</a:t>
            </a:r>
            <a:r>
              <a:rPr lang="de-CH" baseline="0" dirty="0" smtClean="0"/>
              <a:t> </a:t>
            </a:r>
            <a:r>
              <a:rPr lang="de-CH" baseline="0" dirty="0" err="1" smtClean="0"/>
              <a:t>want</a:t>
            </a:r>
            <a:r>
              <a:rPr lang="de-CH" baseline="0" dirty="0" smtClean="0"/>
              <a:t> </a:t>
            </a:r>
            <a:r>
              <a:rPr lang="de-CH" baseline="0" dirty="0" err="1" smtClean="0"/>
              <a:t>to</a:t>
            </a:r>
            <a:r>
              <a:rPr lang="de-CH" baseline="0" dirty="0" smtClean="0"/>
              <a:t> </a:t>
            </a:r>
            <a:r>
              <a:rPr lang="de-CH" baseline="0" dirty="0" err="1" smtClean="0"/>
              <a:t>get</a:t>
            </a:r>
            <a:r>
              <a:rPr lang="de-CH" baseline="0" dirty="0" smtClean="0"/>
              <a:t> </a:t>
            </a:r>
            <a:r>
              <a:rPr lang="de-CH" baseline="0" dirty="0" err="1" smtClean="0"/>
              <a:t>angry</a:t>
            </a: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de-CH" baseline="0" dirty="0" smtClean="0"/>
          </a:p>
          <a:p>
            <a:pPr marL="457200" lvl="1"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17</a:t>
            </a:fld>
            <a:endParaRPr lang="en-GB"/>
          </a:p>
        </p:txBody>
      </p:sp>
    </p:spTree>
    <p:extLst>
      <p:ext uri="{BB962C8B-B14F-4D97-AF65-F5344CB8AC3E}">
        <p14:creationId xmlns:p14="http://schemas.microsoft.com/office/powerpoint/2010/main" val="783035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a:t>
            </a:r>
            <a:r>
              <a:rPr lang="en-GB" baseline="0" dirty="0" smtClean="0"/>
              <a:t> following table shows the main differences between traditional and smart contract: </a:t>
            </a:r>
          </a:p>
          <a:p>
            <a:endParaRPr lang="en-GB" baseline="0" dirty="0" smtClean="0"/>
          </a:p>
          <a:p>
            <a:r>
              <a:rPr lang="en-GB" baseline="0" dirty="0" smtClean="0"/>
              <a:t>1. As shown in the example, a smart contract is faster than a traditional one, which means that it can be executed faster</a:t>
            </a:r>
          </a:p>
          <a:p>
            <a:endParaRPr lang="en-GB" baseline="0" dirty="0" smtClean="0"/>
          </a:p>
          <a:p>
            <a:r>
              <a:rPr lang="en-GB" baseline="0" dirty="0" smtClean="0"/>
              <a:t>2. The payment process can be executed automatically</a:t>
            </a:r>
          </a:p>
          <a:p>
            <a:endParaRPr lang="en-GB" baseline="0" dirty="0" smtClean="0"/>
          </a:p>
          <a:p>
            <a:r>
              <a:rPr lang="en-GB" baseline="0" dirty="0" smtClean="0"/>
              <a:t>3. </a:t>
            </a:r>
            <a:r>
              <a:rPr lang="en-GB" dirty="0" smtClean="0"/>
              <a:t>A Smart Contract is for sure cheaper</a:t>
            </a:r>
            <a:r>
              <a:rPr lang="en-GB" baseline="0" dirty="0" smtClean="0"/>
              <a:t> than a traditional one. You don’t have to pay for a middleman who checks the agreements, you have only to pay the ”code”.</a:t>
            </a:r>
          </a:p>
          <a:p>
            <a:endParaRPr lang="en-GB" baseline="0" dirty="0" smtClean="0"/>
          </a:p>
          <a:p>
            <a:r>
              <a:rPr lang="en-GB" baseline="0" dirty="0" smtClean="0"/>
              <a:t>4. A Smart Contract cannot get lost and its always available in chronological order on the </a:t>
            </a:r>
            <a:r>
              <a:rPr lang="en-GB" baseline="0" dirty="0" err="1" smtClean="0"/>
              <a:t>blockchain</a:t>
            </a:r>
            <a:r>
              <a:rPr lang="en-GB" baseline="0" dirty="0" smtClean="0"/>
              <a:t> for future access </a:t>
            </a:r>
          </a:p>
          <a:p>
            <a:endParaRPr lang="en-GB" baseline="0" dirty="0" smtClean="0"/>
          </a:p>
          <a:p>
            <a:pPr marL="228600" indent="-228600">
              <a:buAutoNum type="arabicPeriod"/>
            </a:pPr>
            <a:r>
              <a:rPr lang="en-GB" baseline="0" dirty="0" smtClean="0"/>
              <a:t>Like said before, there is no need of a middleman (lawyer)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18</a:t>
            </a:fld>
            <a:endParaRPr lang="en-GB"/>
          </a:p>
        </p:txBody>
      </p:sp>
    </p:spTree>
    <p:extLst>
      <p:ext uri="{BB962C8B-B14F-4D97-AF65-F5344CB8AC3E}">
        <p14:creationId xmlns:p14="http://schemas.microsoft.com/office/powerpoint/2010/main" val="6905450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This contract is written in Solidity language, </a:t>
            </a:r>
            <a:endParaRPr lang="en-GB" baseline="0" dirty="0" smtClean="0"/>
          </a:p>
          <a:p>
            <a:endParaRPr lang="en-GB" dirty="0" smtClean="0"/>
          </a:p>
          <a:p>
            <a:r>
              <a:rPr lang="en-GB" dirty="0" smtClean="0"/>
              <a:t>What goes INTO</a:t>
            </a:r>
            <a:r>
              <a:rPr lang="en-GB" baseline="0" dirty="0" smtClean="0"/>
              <a:t> A SMART CONTRACT?</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This snippet implements a personal wallet associated to an owner.</a:t>
            </a:r>
            <a:r>
              <a:rPr lang="en-GB" sz="1200" kern="1200" baseline="0" dirty="0" smtClean="0">
                <a:solidFill>
                  <a:schemeClr val="tx1"/>
                </a:solidFill>
                <a:effectLst/>
                <a:latin typeface="+mn-lt"/>
                <a:ea typeface="+mn-ea"/>
                <a:cs typeface="+mn-cs"/>
              </a:rPr>
              <a:t> </a:t>
            </a:r>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GB" dirty="0" smtClean="0"/>
          </a:p>
          <a:p>
            <a:r>
              <a:rPr lang="en-GB" baseline="0" dirty="0" smtClean="0"/>
              <a:t>Line 5: Constructor, where the wallet gets associated to its owner </a:t>
            </a:r>
          </a:p>
          <a:p>
            <a:endParaRPr lang="en-GB" baseline="0" dirty="0" smtClean="0"/>
          </a:p>
          <a:p>
            <a:r>
              <a:rPr lang="en-GB" baseline="0" dirty="0" smtClean="0"/>
              <a:t>Line 7: Pay function which takes as parameters an amount of </a:t>
            </a:r>
            <a:r>
              <a:rPr lang="en-GB" baseline="0" dirty="0" err="1" smtClean="0"/>
              <a:t>cryptovalue</a:t>
            </a:r>
            <a:r>
              <a:rPr lang="en-GB" baseline="0" dirty="0" smtClean="0"/>
              <a:t> and the address of who is going to receive (RESIV) the money </a:t>
            </a:r>
          </a:p>
          <a:p>
            <a:endParaRPr lang="en-GB" baseline="0" dirty="0" smtClean="0"/>
          </a:p>
          <a:p>
            <a:r>
              <a:rPr lang="en-GB" baseline="0" dirty="0" smtClean="0"/>
              <a:t>Line 8: Exception that gets thrown if the caller is not the owner (the owner is the only one that can logically send his money) </a:t>
            </a:r>
          </a:p>
          <a:p>
            <a:endParaRPr lang="en-GB" baseline="0" dirty="0" smtClean="0"/>
          </a:p>
          <a:p>
            <a:r>
              <a:rPr lang="en-GB" baseline="0" dirty="0" smtClean="0"/>
              <a:t>or if some ether (</a:t>
            </a:r>
            <a:r>
              <a:rPr lang="en-GB" baseline="0" dirty="0" err="1" smtClean="0"/>
              <a:t>cryptovalue</a:t>
            </a:r>
            <a:r>
              <a:rPr lang="en-GB" baseline="0" dirty="0" smtClean="0"/>
              <a:t> used on the </a:t>
            </a:r>
            <a:r>
              <a:rPr lang="en-GB" baseline="0" dirty="0" err="1" smtClean="0"/>
              <a:t>Etheruem</a:t>
            </a:r>
            <a:r>
              <a:rPr lang="en-GB" baseline="0" dirty="0" smtClean="0"/>
              <a:t> platform, analogous as Bitcoins) is attached to the invocation and transferred to the contract </a:t>
            </a:r>
            <a:r>
              <a:rPr lang="en-GB" i="1" baseline="0" dirty="0" smtClean="0"/>
              <a:t>(se </a:t>
            </a:r>
            <a:r>
              <a:rPr lang="en-GB" i="1" baseline="0" dirty="0" err="1" smtClean="0"/>
              <a:t>vuoi</a:t>
            </a:r>
            <a:r>
              <a:rPr lang="en-GB" i="1" baseline="0" dirty="0" smtClean="0"/>
              <a:t> </a:t>
            </a:r>
            <a:r>
              <a:rPr lang="en-GB" i="1" baseline="0" dirty="0" err="1" smtClean="0"/>
              <a:t>trasferire</a:t>
            </a:r>
            <a:r>
              <a:rPr lang="en-GB" i="1" baseline="0" dirty="0" smtClean="0"/>
              <a:t> </a:t>
            </a:r>
            <a:r>
              <a:rPr lang="en-GB" i="1" baseline="0" dirty="0" err="1" smtClean="0"/>
              <a:t>degli</a:t>
            </a:r>
            <a:r>
              <a:rPr lang="en-GB" i="1" baseline="0" dirty="0" smtClean="0"/>
              <a:t> ether a </a:t>
            </a:r>
            <a:r>
              <a:rPr lang="en-GB" i="1" baseline="0" dirty="0" err="1" smtClean="0"/>
              <a:t>te</a:t>
            </a:r>
            <a:r>
              <a:rPr lang="en-GB" i="1" baseline="0" dirty="0" smtClean="0"/>
              <a:t> </a:t>
            </a:r>
            <a:r>
              <a:rPr lang="en-GB" i="1" baseline="0" dirty="0" err="1" smtClean="0"/>
              <a:t>stesso</a:t>
            </a:r>
            <a:r>
              <a:rPr lang="en-GB" i="1" baseline="0" dirty="0" smtClean="0"/>
              <a:t> </a:t>
            </a:r>
            <a:r>
              <a:rPr lang="en-GB" i="1" baseline="0" dirty="0" err="1" smtClean="0"/>
              <a:t>mentre</a:t>
            </a:r>
            <a:r>
              <a:rPr lang="en-GB" i="1" baseline="0" dirty="0" smtClean="0"/>
              <a:t> </a:t>
            </a:r>
            <a:r>
              <a:rPr lang="en-GB" i="1" baseline="0" dirty="0" err="1" smtClean="0"/>
              <a:t>evochi</a:t>
            </a:r>
            <a:r>
              <a:rPr lang="en-GB" i="1" baseline="0" dirty="0" smtClean="0"/>
              <a:t> </a:t>
            </a:r>
            <a:r>
              <a:rPr lang="en-GB" i="1" baseline="0" dirty="0" err="1" smtClean="0"/>
              <a:t>questa</a:t>
            </a:r>
            <a:r>
              <a:rPr lang="en-GB" i="1" baseline="0" dirty="0" smtClean="0"/>
              <a:t> </a:t>
            </a:r>
            <a:r>
              <a:rPr lang="en-GB" i="1" baseline="0" dirty="0" err="1" smtClean="0"/>
              <a:t>funzione</a:t>
            </a:r>
            <a:r>
              <a:rPr lang="en-GB" i="1" baseline="0" dirty="0" smtClean="0"/>
              <a:t>) </a:t>
            </a:r>
          </a:p>
          <a:p>
            <a:endParaRPr lang="en-GB" baseline="0" dirty="0" smtClean="0"/>
          </a:p>
          <a:p>
            <a:r>
              <a:rPr lang="en-GB" baseline="0" dirty="0" smtClean="0"/>
              <a:t>Line 9: the Call returns false if there is not enough amount on the wallet </a:t>
            </a:r>
          </a:p>
          <a:p>
            <a:endParaRPr lang="en-GB" baseline="0" dirty="0" smtClean="0"/>
          </a:p>
          <a:p>
            <a:r>
              <a:rPr lang="en-GB" baseline="0" dirty="0" smtClean="0"/>
              <a:t>Line 10: The outflow registry (</a:t>
            </a:r>
            <a:r>
              <a:rPr lang="en-GB" baseline="0" dirty="0" err="1" smtClean="0"/>
              <a:t>blockchain</a:t>
            </a:r>
            <a:r>
              <a:rPr lang="en-GB" baseline="0" dirty="0" smtClean="0"/>
              <a:t>) gets updated before the ether is transferred to the receiver (RESIVER). </a:t>
            </a:r>
          </a:p>
          <a:p>
            <a:endParaRPr lang="en-GB" baseline="0" dirty="0" smtClean="0"/>
          </a:p>
          <a:p>
            <a:r>
              <a:rPr lang="en-GB" baseline="0" dirty="0" smtClean="0"/>
              <a:t>Line 11: If the recipient is a contract return false, otherwise return true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19</a:t>
            </a:fld>
            <a:endParaRPr lang="en-GB"/>
          </a:p>
        </p:txBody>
      </p:sp>
    </p:spTree>
    <p:extLst>
      <p:ext uri="{BB962C8B-B14F-4D97-AF65-F5344CB8AC3E}">
        <p14:creationId xmlns:p14="http://schemas.microsoft.com/office/powerpoint/2010/main" val="5062493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2</a:t>
            </a:fld>
            <a:endParaRPr lang="en-GB"/>
          </a:p>
        </p:txBody>
      </p:sp>
    </p:spTree>
    <p:extLst>
      <p:ext uri="{BB962C8B-B14F-4D97-AF65-F5344CB8AC3E}">
        <p14:creationId xmlns:p14="http://schemas.microsoft.com/office/powerpoint/2010/main" val="4975409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sym typeface="Wingdings"/>
            </a:endParaRPr>
          </a:p>
          <a:p>
            <a:pPr marL="0" indent="0">
              <a:buNone/>
            </a:pPr>
            <a:r>
              <a:rPr lang="en-GB" baseline="0" dirty="0" smtClean="0"/>
              <a:t>LET’S HAVE A LOOK AT THE POSSIBLE SMART CONTRACT APPLICATIONS</a:t>
            </a:r>
          </a:p>
          <a:p>
            <a:pPr marL="0" indent="0">
              <a:buNone/>
            </a:pPr>
            <a:endParaRPr lang="en-GB" baseline="0" dirty="0" smtClean="0"/>
          </a:p>
          <a:p>
            <a:pPr marL="0" indent="0">
              <a:buNone/>
            </a:pPr>
            <a:r>
              <a:rPr lang="en-GB" baseline="0" dirty="0" smtClean="0"/>
              <a:t>FAINANSHAL SERVICIES </a:t>
            </a:r>
          </a:p>
          <a:p>
            <a:pPr marL="228600" indent="-228600">
              <a:buAutoNum type="arabicPeriod"/>
            </a:pPr>
            <a:r>
              <a:rPr lang="en-GB" baseline="0" dirty="0" smtClean="0"/>
              <a:t>Coupon payments: Automatically calculates and pays coupon for each period (PIRIOD) (for bonds)</a:t>
            </a:r>
          </a:p>
          <a:p>
            <a:pPr marL="228600" indent="-228600">
              <a:buAutoNum type="arabicPeriod"/>
            </a:pPr>
            <a:endParaRPr lang="en-GB" baseline="0" dirty="0" smtClean="0"/>
          </a:p>
          <a:p>
            <a:pPr marL="228600" indent="-228600">
              <a:buAutoNum type="arabicPeriod"/>
            </a:pPr>
            <a:r>
              <a:rPr lang="en-GB" baseline="0" dirty="0" err="1" smtClean="0"/>
              <a:t>Leasings</a:t>
            </a:r>
            <a:r>
              <a:rPr lang="en-GB" baseline="0" dirty="0" smtClean="0"/>
              <a:t>: A SM could be stored into </a:t>
            </a:r>
            <a:r>
              <a:rPr lang="en-GB" baseline="0" dirty="0" err="1" smtClean="0"/>
              <a:t>blockchain</a:t>
            </a:r>
            <a:r>
              <a:rPr lang="en-GB" baseline="0" dirty="0" smtClean="0"/>
              <a:t>, </a:t>
            </a:r>
            <a:r>
              <a:rPr lang="en-GB" baseline="0" dirty="0" err="1" smtClean="0"/>
              <a:t>togheter</a:t>
            </a:r>
            <a:r>
              <a:rPr lang="en-GB" baseline="0" dirty="0" smtClean="0"/>
              <a:t> with some ownership </a:t>
            </a:r>
            <a:r>
              <a:rPr lang="en-GB" baseline="0" dirty="0" err="1" smtClean="0"/>
              <a:t>informations</a:t>
            </a:r>
            <a:r>
              <a:rPr lang="en-GB" baseline="0" dirty="0" smtClean="0"/>
              <a:t>. If the borrower misses a payment, the SC should automatically revoke (RIIVOOKE) the digital keys or whatever.</a:t>
            </a:r>
          </a:p>
          <a:p>
            <a:pPr marL="228600" indent="-228600">
              <a:buAutoNum type="arabicPeriod"/>
            </a:pPr>
            <a:endParaRPr lang="en-GB" baseline="0" dirty="0" smtClean="0"/>
          </a:p>
          <a:p>
            <a:pPr marL="228600" indent="-228600">
              <a:buAutoNum type="arabicPeriod"/>
            </a:pPr>
            <a:r>
              <a:rPr lang="en-GB" baseline="0" dirty="0" smtClean="0"/>
              <a:t>(</a:t>
            </a:r>
            <a:r>
              <a:rPr lang="en-GB" baseline="0" dirty="0" err="1" smtClean="0"/>
              <a:t>esempio</a:t>
            </a:r>
            <a:r>
              <a:rPr lang="en-GB" baseline="0" dirty="0" smtClean="0"/>
              <a:t> automobile hardware </a:t>
            </a:r>
            <a:r>
              <a:rPr lang="en-GB" baseline="0" dirty="0" err="1" smtClean="0"/>
              <a:t>motore</a:t>
            </a:r>
            <a:r>
              <a:rPr lang="en-GB" baseline="0" dirty="0" smtClean="0"/>
              <a:t>) </a:t>
            </a:r>
          </a:p>
          <a:p>
            <a:pPr marL="228600" indent="-228600">
              <a:buAutoNum type="arabicPeriod"/>
            </a:pPr>
            <a:r>
              <a:rPr lang="en-GB" baseline="0" dirty="0" smtClean="0"/>
              <a:t>Voting system: The votes criteria can be stored into a smart contract </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20</a:t>
            </a:fld>
            <a:endParaRPr lang="en-GB"/>
          </a:p>
        </p:txBody>
      </p:sp>
    </p:spTree>
    <p:extLst>
      <p:ext uri="{BB962C8B-B14F-4D97-AF65-F5344CB8AC3E}">
        <p14:creationId xmlns:p14="http://schemas.microsoft.com/office/powerpoint/2010/main" val="9609811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21</a:t>
            </a:fld>
            <a:endParaRPr lang="en-GB"/>
          </a:p>
        </p:txBody>
      </p:sp>
    </p:spTree>
    <p:extLst>
      <p:ext uri="{BB962C8B-B14F-4D97-AF65-F5344CB8AC3E}">
        <p14:creationId xmlns:p14="http://schemas.microsoft.com/office/powerpoint/2010/main" val="82577663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228600" indent="-228600">
              <a:buFont typeface="+mj-lt"/>
              <a:buAutoNum type="arabicPeriod"/>
            </a:pPr>
            <a:r>
              <a:rPr lang="it-IT" sz="1200" kern="1200" dirty="0" smtClean="0">
                <a:solidFill>
                  <a:schemeClr val="tx1"/>
                </a:solidFill>
                <a:latin typeface="+mn-lt"/>
                <a:ea typeface="+mn-ea"/>
                <a:cs typeface="+mn-cs"/>
              </a:rPr>
              <a:t>One of the </a:t>
            </a:r>
            <a:r>
              <a:rPr lang="it-IT" sz="1200" kern="1200" dirty="0" err="1" smtClean="0">
                <a:solidFill>
                  <a:schemeClr val="tx1"/>
                </a:solidFill>
                <a:latin typeface="+mn-lt"/>
                <a:ea typeface="+mn-ea"/>
                <a:cs typeface="+mn-cs"/>
              </a:rPr>
              <a:t>most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famous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attack</a:t>
            </a:r>
            <a:r>
              <a:rPr lang="it-IT" sz="1200" kern="1200" dirty="0" smtClean="0">
                <a:solidFill>
                  <a:schemeClr val="tx1"/>
                </a:solidFill>
                <a:latin typeface="+mn-lt"/>
                <a:ea typeface="+mn-ea"/>
                <a:cs typeface="+mn-cs"/>
              </a:rPr>
              <a:t> on Smart </a:t>
            </a:r>
            <a:r>
              <a:rPr lang="it-IT" sz="1200" kern="1200" dirty="0" err="1" smtClean="0">
                <a:solidFill>
                  <a:schemeClr val="tx1"/>
                </a:solidFill>
                <a:latin typeface="+mn-lt"/>
                <a:ea typeface="+mn-ea"/>
                <a:cs typeface="+mn-cs"/>
              </a:rPr>
              <a:t>Contracts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Dao</a:t>
            </a:r>
            <a:r>
              <a:rPr lang="it-IT" sz="1200" kern="1200" dirty="0" smtClean="0">
                <a:solidFill>
                  <a:schemeClr val="tx1"/>
                </a:solidFill>
                <a:latin typeface="+mn-lt"/>
                <a:ea typeface="+mn-ea"/>
                <a:cs typeface="+mn-cs"/>
              </a:rPr>
              <a:t> Attack( </a:t>
            </a:r>
            <a:r>
              <a:rPr lang="it-IT" sz="1200" kern="1200" dirty="0" err="1" smtClean="0">
                <a:solidFill>
                  <a:schemeClr val="tx1"/>
                </a:solidFill>
                <a:latin typeface="+mn-lt"/>
                <a:ea typeface="+mn-ea"/>
                <a:cs typeface="+mn-cs"/>
              </a:rPr>
              <a:t>Decentralised</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Autonomous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Organisation</a:t>
            </a:r>
            <a:r>
              <a:rPr lang="it-IT" sz="1200" kern="1200" dirty="0" smtClean="0">
                <a:solidFill>
                  <a:schemeClr val="tx1"/>
                </a:solidFill>
                <a:latin typeface="+mn-lt"/>
                <a:ea typeface="+mn-ea"/>
                <a:cs typeface="+mn-cs"/>
              </a:rPr>
              <a:t>)</a:t>
            </a:r>
          </a:p>
          <a:p>
            <a:pPr marL="228600" indent="-228600">
              <a:buFont typeface="+mj-lt"/>
              <a:buAutoNum type="arabicPeriod"/>
            </a:pPr>
            <a:r>
              <a:rPr lang="it-IT" sz="1200" kern="1200" dirty="0" smtClean="0">
                <a:solidFill>
                  <a:schemeClr val="tx1"/>
                </a:solidFill>
                <a:latin typeface="+mn-lt"/>
                <a:ea typeface="+mn-ea"/>
                <a:cs typeface="+mn-cs"/>
              </a:rPr>
              <a:t>It </a:t>
            </a:r>
            <a:r>
              <a:rPr lang="it-IT" sz="1200" kern="1200" dirty="0" err="1" smtClean="0">
                <a:solidFill>
                  <a:schemeClr val="tx1"/>
                </a:solidFill>
                <a:latin typeface="+mn-lt"/>
                <a:ea typeface="+mn-ea"/>
                <a:cs typeface="+mn-cs"/>
              </a:rPr>
              <a:t>was</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crowd-funding</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project</a:t>
            </a:r>
            <a:r>
              <a:rPr lang="it-IT" sz="1200" kern="1200" dirty="0" smtClean="0">
                <a:solidFill>
                  <a:schemeClr val="tx1"/>
                </a:solidFill>
                <a:latin typeface="+mn-lt"/>
                <a:ea typeface="+mn-ea"/>
                <a:cs typeface="+mn-cs"/>
              </a:rPr>
              <a:t> BUT a hacker </a:t>
            </a:r>
            <a:r>
              <a:rPr lang="it-IT" sz="1200" kern="1200" dirty="0" err="1" smtClean="0">
                <a:solidFill>
                  <a:schemeClr val="tx1"/>
                </a:solidFill>
                <a:latin typeface="+mn-lt"/>
                <a:ea typeface="+mn-ea"/>
                <a:cs typeface="+mn-cs"/>
              </a:rPr>
              <a:t>found</a:t>
            </a:r>
            <a:r>
              <a:rPr lang="it-IT" sz="1200" kern="1200" dirty="0" smtClean="0">
                <a:solidFill>
                  <a:schemeClr val="tx1"/>
                </a:solidFill>
                <a:latin typeface="+mn-lt"/>
                <a:ea typeface="+mn-ea"/>
                <a:cs typeface="+mn-cs"/>
              </a:rPr>
              <a:t> a a security flow in </a:t>
            </a:r>
            <a:r>
              <a:rPr lang="it-IT" sz="1200" kern="1200" dirty="0" err="1" smtClean="0">
                <a:solidFill>
                  <a:schemeClr val="tx1"/>
                </a:solidFill>
                <a:latin typeface="+mn-lt"/>
                <a:ea typeface="+mn-ea"/>
                <a:cs typeface="+mn-cs"/>
              </a:rPr>
              <a:t>its</a:t>
            </a:r>
            <a:r>
              <a:rPr lang="it-IT" sz="1200" kern="1200" dirty="0" smtClean="0">
                <a:solidFill>
                  <a:schemeClr val="tx1"/>
                </a:solidFill>
                <a:latin typeface="+mn-lt"/>
                <a:ea typeface="+mn-ea"/>
                <a:cs typeface="+mn-cs"/>
              </a:rPr>
              <a:t> code</a:t>
            </a:r>
          </a:p>
          <a:p>
            <a:pPr marL="228600" indent="-228600">
              <a:buFont typeface="+mj-lt"/>
              <a:buAutoNum type="arabicPeriod"/>
            </a:pPr>
            <a:r>
              <a:rPr lang="it-IT" sz="1200" kern="1200" dirty="0" smtClean="0">
                <a:solidFill>
                  <a:schemeClr val="tx1"/>
                </a:solidFill>
                <a:latin typeface="+mn-lt"/>
                <a:ea typeface="+mn-ea"/>
                <a:cs typeface="+mn-cs"/>
              </a:rPr>
              <a:t>On </a:t>
            </a:r>
            <a:r>
              <a:rPr lang="it-IT" sz="1200" kern="1200" dirty="0" err="1" smtClean="0">
                <a:solidFill>
                  <a:schemeClr val="tx1"/>
                </a:solidFill>
                <a:latin typeface="+mn-lt"/>
                <a:ea typeface="+mn-ea"/>
                <a:cs typeface="+mn-cs"/>
              </a:rPr>
              <a:t>June</a:t>
            </a:r>
            <a:r>
              <a:rPr lang="it-IT" sz="1200" kern="1200" dirty="0" smtClean="0">
                <a:solidFill>
                  <a:schemeClr val="tx1"/>
                </a:solidFill>
                <a:latin typeface="+mn-lt"/>
                <a:ea typeface="+mn-ea"/>
                <a:cs typeface="+mn-cs"/>
              </a:rPr>
              <a:t> 17° the hacker </a:t>
            </a:r>
            <a:r>
              <a:rPr lang="it-IT" sz="1200" kern="1200" dirty="0" err="1" smtClean="0">
                <a:solidFill>
                  <a:schemeClr val="tx1"/>
                </a:solidFill>
                <a:latin typeface="+mn-lt"/>
                <a:ea typeface="+mn-ea"/>
                <a:cs typeface="+mn-cs"/>
              </a:rPr>
              <a:t>managed</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steal</a:t>
            </a:r>
            <a:r>
              <a:rPr lang="it-IT" sz="1200" kern="1200" dirty="0" smtClean="0">
                <a:solidFill>
                  <a:schemeClr val="tx1"/>
                </a:solidFill>
                <a:latin typeface="+mn-lt"/>
                <a:ea typeface="+mn-ea"/>
                <a:cs typeface="+mn-cs"/>
              </a:rPr>
              <a:t> 3.6 </a:t>
            </a:r>
            <a:r>
              <a:rPr lang="it-IT" sz="1200" kern="1200" dirty="0" err="1" smtClean="0">
                <a:solidFill>
                  <a:schemeClr val="tx1"/>
                </a:solidFill>
                <a:latin typeface="+mn-lt"/>
                <a:ea typeface="+mn-ea"/>
                <a:cs typeface="+mn-cs"/>
              </a:rPr>
              <a:t>Milion</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and put </a:t>
            </a:r>
            <a:r>
              <a:rPr lang="it-IT" sz="1200" kern="1200" dirty="0" err="1" smtClean="0">
                <a:solidFill>
                  <a:schemeClr val="tx1"/>
                </a:solidFill>
                <a:latin typeface="+mn-lt"/>
                <a:ea typeface="+mn-ea"/>
                <a:cs typeface="+mn-cs"/>
              </a:rPr>
              <a:t>them</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into</a:t>
            </a:r>
            <a:r>
              <a:rPr lang="it-IT" sz="1200" kern="1200" dirty="0" smtClean="0">
                <a:solidFill>
                  <a:schemeClr val="tx1"/>
                </a:solidFill>
                <a:latin typeface="+mn-lt"/>
                <a:ea typeface="+mn-ea"/>
                <a:cs typeface="+mn-cs"/>
              </a:rPr>
              <a:t> a personal Account</a:t>
            </a:r>
          </a:p>
          <a:p>
            <a:pPr marL="228600" indent="-228600">
              <a:buFont typeface="+mj-lt"/>
              <a:buAutoNum type="arabicPeriod"/>
            </a:pP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value</a:t>
            </a:r>
            <a:r>
              <a:rPr lang="it-IT" sz="1200" kern="1200" dirty="0" smtClean="0">
                <a:solidFill>
                  <a:schemeClr val="tx1"/>
                </a:solidFill>
                <a:latin typeface="+mn-lt"/>
                <a:ea typeface="+mn-ea"/>
                <a:cs typeface="+mn-cs"/>
              </a:rPr>
              <a:t> of the </a:t>
            </a:r>
            <a:r>
              <a:rPr lang="it-IT" sz="1200" kern="1200" dirty="0" err="1" smtClean="0">
                <a:solidFill>
                  <a:schemeClr val="tx1"/>
                </a:solidFill>
                <a:latin typeface="+mn-lt"/>
                <a:ea typeface="+mn-ea"/>
                <a:cs typeface="+mn-cs"/>
              </a:rPr>
              <a:t>Ether</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currency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dropped</a:t>
            </a:r>
            <a:r>
              <a:rPr lang="it-IT" sz="1200" kern="1200" dirty="0" smtClean="0">
                <a:solidFill>
                  <a:schemeClr val="tx1"/>
                </a:solidFill>
                <a:latin typeface="+mn-lt"/>
                <a:ea typeface="+mn-ea"/>
                <a:cs typeface="+mn-cs"/>
              </a:rPr>
              <a:t> from 20.5 </a:t>
            </a:r>
            <a:r>
              <a:rPr lang="it-IT" sz="1200" kern="1200" dirty="0" err="1" smtClean="0">
                <a:solidFill>
                  <a:schemeClr val="tx1"/>
                </a:solidFill>
                <a:latin typeface="+mn-lt"/>
                <a:ea typeface="+mn-ea"/>
                <a:cs typeface="+mn-cs"/>
              </a:rPr>
              <a:t>dollars</a:t>
            </a:r>
            <a:r>
              <a:rPr lang="it-IT" sz="1200" kern="1200" dirty="0" smtClean="0">
                <a:solidFill>
                  <a:schemeClr val="tx1"/>
                </a:solidFill>
                <a:latin typeface="+mn-lt"/>
                <a:ea typeface="+mn-ea"/>
                <a:cs typeface="+mn-cs"/>
              </a:rPr>
              <a:t> to 11.20 </a:t>
            </a:r>
            <a:r>
              <a:rPr lang="it-IT" sz="1200" kern="1200" dirty="0" err="1" smtClean="0">
                <a:solidFill>
                  <a:schemeClr val="tx1"/>
                </a:solidFill>
                <a:latin typeface="+mn-lt"/>
                <a:ea typeface="+mn-ea"/>
                <a:cs typeface="+mn-cs"/>
              </a:rPr>
              <a:t>dollars</a:t>
            </a:r>
            <a:endParaRPr lang="it-IT" sz="1200" kern="1200" dirty="0" smtClean="0">
              <a:solidFill>
                <a:schemeClr val="tx1"/>
              </a:solidFill>
              <a:latin typeface="+mn-lt"/>
              <a:ea typeface="+mn-ea"/>
              <a:cs typeface="+mn-cs"/>
            </a:endParaRPr>
          </a:p>
          <a:p>
            <a:endParaRPr lang="it-IT" sz="1200" kern="1200" dirty="0" smtClean="0">
              <a:solidFill>
                <a:schemeClr val="tx1"/>
              </a:solidFill>
              <a:latin typeface="+mn-lt"/>
              <a:ea typeface="+mn-ea"/>
              <a:cs typeface="+mn-cs"/>
            </a:endParaRP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22</a:t>
            </a:fld>
            <a:endParaRPr lang="en-GB"/>
          </a:p>
        </p:txBody>
      </p:sp>
    </p:spTree>
    <p:extLst>
      <p:ext uri="{BB962C8B-B14F-4D97-AF65-F5344CB8AC3E}">
        <p14:creationId xmlns:p14="http://schemas.microsoft.com/office/powerpoint/2010/main" val="989141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smtClean="0"/>
              <a:t>Consider this </a:t>
            </a:r>
            <a:r>
              <a:rPr lang="en-GB" baseline="0" err="1" smtClean="0"/>
              <a:t>SimpleDAO</a:t>
            </a:r>
            <a:r>
              <a:rPr lang="en-GB" baseline="0" smtClean="0"/>
              <a:t> Contract</a:t>
            </a:r>
          </a:p>
          <a:p>
            <a:pPr marL="228600" indent="-228600">
              <a:buAutoNum type="arabicPeriod"/>
            </a:pPr>
            <a:r>
              <a:rPr lang="en-GB" baseline="0" smtClean="0"/>
              <a:t>The Attack which we want to present you allows the hacker to steal all the ether from the </a:t>
            </a:r>
            <a:r>
              <a:rPr lang="en-GB" baseline="0" err="1" smtClean="0"/>
              <a:t>SimpleDAO</a:t>
            </a:r>
            <a:r>
              <a:rPr lang="en-GB" baseline="0" smtClean="0"/>
              <a:t>: </a:t>
            </a:r>
          </a:p>
          <a:p>
            <a:pPr marL="228600" indent="-228600">
              <a:buAutoNum type="arabicPeriod"/>
            </a:pPr>
            <a:r>
              <a:rPr lang="en-GB" baseline="0" smtClean="0"/>
              <a:t>It works as follows: </a:t>
            </a:r>
          </a:p>
          <a:p>
            <a:pPr marL="685800" lvl="1" indent="-228600">
              <a:buAutoNum type="arabicPeriod"/>
            </a:pPr>
            <a:r>
              <a:rPr lang="en-GB" baseline="0" smtClean="0"/>
              <a:t>Publish a Mallory Contract (like this one) </a:t>
            </a:r>
          </a:p>
          <a:p>
            <a:pPr marL="685800" lvl="1" indent="-228600">
              <a:buAutoNum type="arabicPeriod"/>
            </a:pPr>
            <a:r>
              <a:rPr lang="en-GB" baseline="0" smtClean="0"/>
              <a:t>The Hacker donates some ether for Mallory and invokes the Mallory </a:t>
            </a:r>
            <a:r>
              <a:rPr lang="en-GB" baseline="0" err="1" smtClean="0"/>
              <a:t>Fallback</a:t>
            </a:r>
            <a:r>
              <a:rPr lang="en-GB" baseline="0" smtClean="0"/>
              <a:t> (Line 5.) </a:t>
            </a:r>
          </a:p>
          <a:p>
            <a:pPr marL="1143000" lvl="2" indent="-228600">
              <a:buAutoNum type="arabicPeriod"/>
            </a:pPr>
            <a:r>
              <a:rPr lang="en-GB" baseline="0" smtClean="0"/>
              <a:t>A </a:t>
            </a:r>
            <a:r>
              <a:rPr lang="en-GB" baseline="0" err="1" smtClean="0"/>
              <a:t>Fallback</a:t>
            </a:r>
            <a:r>
              <a:rPr lang="en-GB" baseline="0" smtClean="0"/>
              <a:t> is just a function without any name or parameter which will called by default if some ether is sent</a:t>
            </a:r>
            <a:r>
              <a:rPr lang="it-IT" sz="1200" kern="1200" smtClean="0">
                <a:solidFill>
                  <a:schemeClr val="tx1"/>
                </a:solidFill>
                <a:latin typeface="+mn-lt"/>
                <a:ea typeface="+mn-ea"/>
                <a:cs typeface="+mn-cs"/>
              </a:rPr>
              <a:t> to the </a:t>
            </a:r>
            <a:r>
              <a:rPr lang="it-IT" sz="1200" kern="1200" err="1" smtClean="0">
                <a:solidFill>
                  <a:schemeClr val="tx1"/>
                </a:solidFill>
                <a:latin typeface="+mn-lt"/>
                <a:ea typeface="+mn-ea"/>
                <a:cs typeface="+mn-cs"/>
              </a:rPr>
              <a:t>contract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without</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providing</a:t>
            </a:r>
            <a:r>
              <a:rPr lang="it-IT" sz="1200" kern="1200" smtClean="0">
                <a:solidFill>
                  <a:schemeClr val="tx1"/>
                </a:solidFill>
                <a:latin typeface="+mn-lt"/>
                <a:ea typeface="+mn-ea"/>
                <a:cs typeface="+mn-cs"/>
              </a:rPr>
              <a:t> </a:t>
            </a:r>
            <a:r>
              <a:rPr lang="it-IT" sz="1200" kern="1200" err="1" smtClean="0">
                <a:solidFill>
                  <a:schemeClr val="tx1"/>
                </a:solidFill>
                <a:latin typeface="+mn-lt"/>
                <a:ea typeface="+mn-ea"/>
                <a:cs typeface="+mn-cs"/>
              </a:rPr>
              <a:t>any</a:t>
            </a:r>
            <a:r>
              <a:rPr lang="it-IT" sz="1200" kern="1200" smtClean="0">
                <a:solidFill>
                  <a:schemeClr val="tx1"/>
                </a:solidFill>
                <a:latin typeface="+mn-lt"/>
                <a:ea typeface="+mn-ea"/>
                <a:cs typeface="+mn-cs"/>
              </a:rPr>
              <a:t> data</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of the SIMPLE DAO CONTRACT </a:t>
            </a:r>
            <a:r>
              <a:rPr lang="it-IT" kern="1200" baseline="0" err="1" smtClean="0">
                <a:solidFill>
                  <a:schemeClr val="tx1"/>
                </a:solidFill>
                <a:latin typeface="+mn-lt"/>
                <a:ea typeface="+mn-ea"/>
                <a:cs typeface="+mn-cs"/>
              </a:rPr>
              <a:t>which</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transfers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ether</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Mallory</a:t>
            </a:r>
            <a:endParaRPr lang="it-IT" kern="1200" baseline="0" smtClean="0">
              <a:solidFill>
                <a:schemeClr val="tx1"/>
              </a:solidFill>
              <a:latin typeface="+mn-lt"/>
              <a:ea typeface="+mn-ea"/>
              <a:cs typeface="+mn-cs"/>
            </a:endParaRP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Function</a:t>
            </a:r>
            <a:r>
              <a:rPr lang="it-IT" kern="1200" baseline="0" smtClean="0">
                <a:solidFill>
                  <a:schemeClr val="tx1"/>
                </a:solidFill>
                <a:latin typeface="+mn-lt"/>
                <a:ea typeface="+mn-ea"/>
                <a:cs typeface="+mn-cs"/>
              </a:rPr>
              <a:t> call </a:t>
            </a:r>
            <a:r>
              <a:rPr lang="it-IT" kern="1200" baseline="0" err="1" smtClean="0">
                <a:solidFill>
                  <a:schemeClr val="tx1"/>
                </a:solidFill>
                <a:latin typeface="+mn-lt"/>
                <a:ea typeface="+mn-ea"/>
                <a:cs typeface="+mn-cs"/>
              </a:rPr>
              <a:t>inkoves</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of </a:t>
            </a:r>
            <a:r>
              <a:rPr lang="it-IT" kern="1200" baseline="0" err="1" smtClean="0">
                <a:solidFill>
                  <a:schemeClr val="tx1"/>
                </a:solidFill>
                <a:latin typeface="+mn-lt"/>
                <a:ea typeface="+mn-ea"/>
                <a:cs typeface="+mn-cs"/>
              </a:rPr>
              <a:t>Mallory</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msg.sender.call.value</a:t>
            </a:r>
            <a:r>
              <a:rPr lang="it-IT" kern="1200" baseline="0" smtClean="0">
                <a:solidFill>
                  <a:schemeClr val="tx1"/>
                </a:solidFill>
                <a:latin typeface="+mn-lt"/>
                <a:ea typeface="+mn-ea"/>
                <a:cs typeface="+mn-cs"/>
              </a:rPr>
              <a:t>(</a:t>
            </a:r>
            <a:r>
              <a:rPr lang="it-IT" kern="1200" baseline="0" err="1" smtClean="0">
                <a:solidFill>
                  <a:schemeClr val="tx1"/>
                </a:solidFill>
                <a:latin typeface="+mn-lt"/>
                <a:ea typeface="+mn-ea"/>
                <a:cs typeface="+mn-cs"/>
              </a:rPr>
              <a:t>amount</a:t>
            </a:r>
            <a:r>
              <a:rPr lang="it-IT" kern="1200" baseline="0" smtClean="0">
                <a:solidFill>
                  <a:schemeClr val="tx1"/>
                </a:solidFill>
                <a:latin typeface="+mn-lt"/>
                <a:ea typeface="+mn-ea"/>
                <a:cs typeface="+mn-cs"/>
              </a:rPr>
              <a:t>))</a:t>
            </a:r>
          </a:p>
          <a:p>
            <a:pPr marL="685800" lvl="1" indent="-228600">
              <a:buAutoNum type="arabicPeriod"/>
            </a:pPr>
            <a:r>
              <a:rPr lang="it-IT" kern="1200" baseline="0" smtClean="0">
                <a:solidFill>
                  <a:schemeClr val="tx1"/>
                </a:solidFill>
                <a:latin typeface="+mn-lt"/>
                <a:ea typeface="+mn-ea"/>
                <a:cs typeface="+mn-cs"/>
              </a:rPr>
              <a:t>The </a:t>
            </a:r>
            <a:r>
              <a:rPr lang="it-IT" kern="1200" baseline="0" err="1" smtClean="0">
                <a:solidFill>
                  <a:schemeClr val="tx1"/>
                </a:solidFill>
                <a:latin typeface="+mn-lt"/>
                <a:ea typeface="+mn-ea"/>
                <a:cs typeface="+mn-cs"/>
              </a:rPr>
              <a:t>fallback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invokes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again</a:t>
            </a:r>
            <a:r>
              <a:rPr lang="it-IT" kern="1200" baseline="0" smtClean="0">
                <a:solidFill>
                  <a:schemeClr val="tx1"/>
                </a:solidFill>
                <a:latin typeface="+mn-lt"/>
                <a:ea typeface="+mn-ea"/>
                <a:cs typeface="+mn-cs"/>
              </a:rPr>
              <a:t> the </a:t>
            </a:r>
            <a:r>
              <a:rPr lang="it-IT" kern="1200" baseline="0" err="1" smtClean="0">
                <a:solidFill>
                  <a:schemeClr val="tx1"/>
                </a:solidFill>
                <a:latin typeface="+mn-lt"/>
                <a:ea typeface="+mn-ea"/>
                <a:cs typeface="+mn-cs"/>
              </a:rPr>
              <a:t>withdraw</a:t>
            </a:r>
            <a:r>
              <a:rPr lang="it-IT" kern="1200" baseline="0" smtClean="0">
                <a:solidFill>
                  <a:schemeClr val="tx1"/>
                </a:solidFill>
                <a:latin typeface="+mn-lt"/>
                <a:ea typeface="+mn-ea"/>
                <a:cs typeface="+mn-cs"/>
              </a:rPr>
              <a:t> and so on </a:t>
            </a:r>
          </a:p>
          <a:p>
            <a:pPr marL="1143000" lvl="2" indent="-228600">
              <a:buAutoNum type="arabicPeriod"/>
            </a:pPr>
            <a:r>
              <a:rPr lang="it-IT" kern="1200" baseline="0" smtClean="0">
                <a:solidFill>
                  <a:schemeClr val="tx1"/>
                </a:solidFill>
                <a:latin typeface="+mn-lt"/>
                <a:ea typeface="+mn-ea"/>
                <a:cs typeface="+mn-cs"/>
              </a:rPr>
              <a:t>NOTE: LINE 10 </a:t>
            </a:r>
            <a:r>
              <a:rPr lang="it-IT" kern="1200" baseline="0" err="1" smtClean="0">
                <a:solidFill>
                  <a:schemeClr val="tx1"/>
                </a:solidFill>
                <a:latin typeface="+mn-lt"/>
                <a:ea typeface="+mn-ea"/>
                <a:cs typeface="+mn-cs"/>
              </a:rPr>
              <a:t>will</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never</a:t>
            </a:r>
            <a:r>
              <a:rPr lang="it-IT" kern="1200" baseline="0" smtClean="0">
                <a:solidFill>
                  <a:schemeClr val="tx1"/>
                </a:solidFill>
                <a:latin typeface="+mn-lt"/>
                <a:ea typeface="+mn-ea"/>
                <a:cs typeface="+mn-cs"/>
              </a:rPr>
              <a:t> be </a:t>
            </a:r>
            <a:r>
              <a:rPr lang="it-IT" kern="1200" baseline="0" err="1" smtClean="0">
                <a:solidFill>
                  <a:schemeClr val="tx1"/>
                </a:solidFill>
                <a:latin typeface="+mn-lt"/>
                <a:ea typeface="+mn-ea"/>
                <a:cs typeface="+mn-cs"/>
              </a:rPr>
              <a:t>updated</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until</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The gas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exhausted</a:t>
            </a:r>
            <a:r>
              <a:rPr lang="it-IT" kern="1200" baseline="0" smtClean="0">
                <a:solidFill>
                  <a:schemeClr val="tx1"/>
                </a:solidFill>
                <a:latin typeface="+mn-lt"/>
                <a:ea typeface="+mn-ea"/>
                <a:cs typeface="+mn-cs"/>
              </a:rPr>
              <a:t> (gas =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a </a:t>
            </a:r>
            <a:r>
              <a:rPr lang="it-IT" kern="1200" baseline="0" err="1" smtClean="0">
                <a:solidFill>
                  <a:schemeClr val="tx1"/>
                </a:solidFill>
                <a:latin typeface="+mn-lt"/>
                <a:ea typeface="+mn-ea"/>
                <a:cs typeface="+mn-cs"/>
              </a:rPr>
              <a:t>fee</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paid</a:t>
            </a:r>
            <a:r>
              <a:rPr lang="it-IT" kern="1200" baseline="0" smtClean="0">
                <a:solidFill>
                  <a:schemeClr val="tx1"/>
                </a:solidFill>
                <a:latin typeface="+mn-lt"/>
                <a:ea typeface="+mn-ea"/>
                <a:cs typeface="+mn-cs"/>
              </a:rPr>
              <a:t> to the </a:t>
            </a:r>
            <a:r>
              <a:rPr lang="it-IT" kern="1200" baseline="0" err="1" smtClean="0">
                <a:solidFill>
                  <a:schemeClr val="tx1"/>
                </a:solidFill>
                <a:latin typeface="+mn-lt"/>
                <a:ea typeface="+mn-ea"/>
                <a:cs typeface="+mn-cs"/>
              </a:rPr>
              <a:t>miners</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proportinal</a:t>
            </a:r>
            <a:r>
              <a:rPr lang="it-IT" kern="1200" baseline="0" smtClean="0">
                <a:solidFill>
                  <a:schemeClr val="tx1"/>
                </a:solidFill>
                <a:latin typeface="+mn-lt"/>
                <a:ea typeface="+mn-ea"/>
                <a:cs typeface="+mn-cs"/>
              </a:rPr>
              <a:t> to </a:t>
            </a:r>
            <a:r>
              <a:rPr lang="it-IT" kern="1200" baseline="0" err="1" smtClean="0">
                <a:solidFill>
                  <a:schemeClr val="tx1"/>
                </a:solidFill>
                <a:latin typeface="+mn-lt"/>
                <a:ea typeface="+mn-ea"/>
                <a:cs typeface="+mn-cs"/>
              </a:rPr>
              <a:t>their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power</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computation</a:t>
            </a:r>
            <a:r>
              <a:rPr lang="it-IT" kern="1200" baseline="0" smtClean="0">
                <a:solidFill>
                  <a:schemeClr val="tx1"/>
                </a:solidFill>
                <a:latin typeface="+mn-lt"/>
                <a:ea typeface="+mn-ea"/>
                <a:cs typeface="+mn-cs"/>
              </a:rPr>
              <a:t>) </a:t>
            </a:r>
          </a:p>
          <a:p>
            <a:pPr marL="1600200" lvl="3" indent="-228600">
              <a:buAutoNum type="arabicPeriod"/>
            </a:pPr>
            <a:r>
              <a:rPr lang="it-IT" kern="1200" baseline="0" smtClean="0">
                <a:solidFill>
                  <a:schemeClr val="tx1"/>
                </a:solidFill>
                <a:latin typeface="+mn-lt"/>
                <a:ea typeface="+mn-ea"/>
                <a:cs typeface="+mn-cs"/>
              </a:rPr>
              <a:t>Call </a:t>
            </a:r>
            <a:r>
              <a:rPr lang="it-IT" kern="1200" baseline="0" err="1" smtClean="0">
                <a:solidFill>
                  <a:schemeClr val="tx1"/>
                </a:solidFill>
                <a:latin typeface="+mn-lt"/>
                <a:ea typeface="+mn-ea"/>
                <a:cs typeface="+mn-cs"/>
              </a:rPr>
              <a:t>Stack</a:t>
            </a:r>
            <a:r>
              <a:rPr lang="it-IT" kern="1200" baseline="0" smtClean="0">
                <a:solidFill>
                  <a:schemeClr val="tx1"/>
                </a:solidFill>
                <a:latin typeface="+mn-lt"/>
                <a:ea typeface="+mn-ea"/>
                <a:cs typeface="+mn-cs"/>
              </a:rPr>
              <a:t> </a:t>
            </a:r>
            <a:r>
              <a:rPr lang="it-IT" kern="1200" baseline="0" err="1" smtClean="0">
                <a:solidFill>
                  <a:schemeClr val="tx1"/>
                </a:solidFill>
                <a:latin typeface="+mn-lt"/>
                <a:ea typeface="+mn-ea"/>
                <a:cs typeface="+mn-cs"/>
              </a:rPr>
              <a:t>is</a:t>
            </a:r>
            <a:r>
              <a:rPr lang="it-IT" kern="1200" baseline="0" smtClean="0">
                <a:solidFill>
                  <a:schemeClr val="tx1"/>
                </a:solidFill>
                <a:latin typeface="+mn-lt"/>
                <a:ea typeface="+mn-ea"/>
                <a:cs typeface="+mn-cs"/>
              </a:rPr>
              <a:t> full</a:t>
            </a:r>
          </a:p>
          <a:p>
            <a:pPr marL="1600200" lvl="3" indent="-228600">
              <a:buAutoNum type="arabicPeriod"/>
            </a:pPr>
            <a:r>
              <a:rPr lang="it-IT" kern="1200" baseline="0" smtClean="0">
                <a:solidFill>
                  <a:schemeClr val="tx1"/>
                </a:solidFill>
                <a:latin typeface="+mn-lt"/>
                <a:ea typeface="+mn-ea"/>
                <a:cs typeface="+mn-cs"/>
              </a:rPr>
              <a:t>Balance of DAO </a:t>
            </a:r>
            <a:r>
              <a:rPr lang="it-IT" kern="1200" baseline="0" err="1" smtClean="0">
                <a:solidFill>
                  <a:schemeClr val="tx1"/>
                </a:solidFill>
                <a:latin typeface="+mn-lt"/>
                <a:ea typeface="+mn-ea"/>
                <a:cs typeface="+mn-cs"/>
              </a:rPr>
              <a:t>becomes</a:t>
            </a:r>
            <a:r>
              <a:rPr lang="it-IT" kern="1200" baseline="0" smtClean="0">
                <a:solidFill>
                  <a:schemeClr val="tx1"/>
                </a:solidFill>
                <a:latin typeface="+mn-lt"/>
                <a:ea typeface="+mn-ea"/>
                <a:cs typeface="+mn-cs"/>
              </a:rPr>
              <a:t> 0 </a:t>
            </a:r>
          </a:p>
          <a:p>
            <a:pPr marL="1600200" lvl="3"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it-IT" kern="1200" baseline="0" smtClean="0">
              <a:solidFill>
                <a:schemeClr val="tx1"/>
              </a:solidFill>
              <a:latin typeface="+mn-lt"/>
              <a:ea typeface="+mn-ea"/>
              <a:cs typeface="+mn-cs"/>
            </a:endParaRPr>
          </a:p>
          <a:p>
            <a:pPr marL="685800" lvl="1" indent="-228600">
              <a:buAutoNum type="arabicPeriod"/>
            </a:pPr>
            <a:endParaRPr lang="en-GB" baseline="0" smtClean="0"/>
          </a:p>
          <a:p>
            <a:pPr marL="685800" lvl="1"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23</a:t>
            </a:fld>
            <a:endParaRPr lang="en-GB"/>
          </a:p>
        </p:txBody>
      </p:sp>
    </p:spTree>
    <p:extLst>
      <p:ext uri="{BB962C8B-B14F-4D97-AF65-F5344CB8AC3E}">
        <p14:creationId xmlns:p14="http://schemas.microsoft.com/office/powerpoint/2010/main" val="1843067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Font typeface="+mj-lt"/>
              <a:buAutoNum type="arabicPeriod"/>
            </a:pPr>
            <a:r>
              <a:rPr lang="it-IT" sz="1200" b="1" kern="1200" dirty="0" err="1" smtClean="0">
                <a:solidFill>
                  <a:schemeClr val="tx1"/>
                </a:solidFill>
                <a:latin typeface="+mn-lt"/>
                <a:ea typeface="+mn-ea"/>
                <a:cs typeface="+mn-cs"/>
              </a:rPr>
              <a:t>It's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unlikely</a:t>
            </a:r>
            <a:r>
              <a:rPr lang="it-IT" sz="1200" b="1" kern="1200" dirty="0" smtClean="0">
                <a:solidFill>
                  <a:schemeClr val="tx1"/>
                </a:solidFill>
                <a:latin typeface="+mn-lt"/>
                <a:ea typeface="+mn-ea"/>
                <a:cs typeface="+mn-cs"/>
              </a:rPr>
              <a:t> The DAO </a:t>
            </a:r>
            <a:r>
              <a:rPr lang="it-IT" sz="1200" b="1" kern="1200" dirty="0" err="1" smtClean="0">
                <a:solidFill>
                  <a:schemeClr val="tx1"/>
                </a:solidFill>
                <a:latin typeface="+mn-lt"/>
                <a:ea typeface="+mn-ea"/>
                <a:cs typeface="+mn-cs"/>
              </a:rPr>
              <a:t>will</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ever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recover</a:t>
            </a:r>
            <a:r>
              <a:rPr lang="it-IT" sz="1200" b="1" kern="1200" dirty="0" smtClean="0">
                <a:solidFill>
                  <a:schemeClr val="tx1"/>
                </a:solidFill>
                <a:latin typeface="+mn-lt"/>
                <a:ea typeface="+mn-ea"/>
                <a:cs typeface="+mn-cs"/>
              </a:rPr>
              <a:t> from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However</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Ethereum</a:t>
            </a:r>
            <a:r>
              <a:rPr lang="it-IT" sz="1200" b="1" kern="1200" dirty="0" smtClean="0">
                <a:solidFill>
                  <a:schemeClr val="tx1"/>
                </a:solidFill>
                <a:latin typeface="+mn-lt"/>
                <a:ea typeface="+mn-ea"/>
                <a:cs typeface="+mn-cs"/>
              </a:rPr>
              <a:t> network and </a:t>
            </a:r>
            <a:r>
              <a:rPr lang="it-IT" sz="1200" b="1" kern="1200" dirty="0" err="1" smtClean="0">
                <a:solidFill>
                  <a:schemeClr val="tx1"/>
                </a:solidFill>
                <a:latin typeface="+mn-lt"/>
                <a:ea typeface="+mn-ea"/>
                <a:cs typeface="+mn-cs"/>
              </a:rPr>
              <a:t>blockchain</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technology</a:t>
            </a:r>
            <a:r>
              <a:rPr lang="it-IT" sz="1200" b="1" kern="1200" dirty="0" smtClean="0">
                <a:solidFill>
                  <a:schemeClr val="tx1"/>
                </a:solidFill>
                <a:latin typeface="+mn-lt"/>
                <a:ea typeface="+mn-ea"/>
                <a:cs typeface="+mn-cs"/>
              </a:rPr>
              <a:t> in general can </a:t>
            </a:r>
            <a:r>
              <a:rPr lang="it-IT" sz="1200" b="1" kern="1200" dirty="0" err="1" smtClean="0">
                <a:solidFill>
                  <a:schemeClr val="tx1"/>
                </a:solidFill>
                <a:latin typeface="+mn-lt"/>
                <a:ea typeface="+mn-ea"/>
                <a:cs typeface="+mn-cs"/>
              </a:rPr>
              <a:t>learn</a:t>
            </a:r>
            <a:r>
              <a:rPr lang="it-IT" sz="1200" b="1" kern="1200" dirty="0" smtClean="0">
                <a:solidFill>
                  <a:schemeClr val="tx1"/>
                </a:solidFill>
                <a:latin typeface="+mn-lt"/>
                <a:ea typeface="+mn-ea"/>
                <a:cs typeface="+mn-cs"/>
              </a:rPr>
              <a:t> from </a:t>
            </a:r>
            <a:r>
              <a:rPr lang="it-IT" sz="1200" b="1" kern="1200" dirty="0" err="1" smtClean="0">
                <a:solidFill>
                  <a:schemeClr val="tx1"/>
                </a:solidFill>
                <a:latin typeface="+mn-lt"/>
                <a:ea typeface="+mn-ea"/>
                <a:cs typeface="+mn-cs"/>
              </a:rPr>
              <a:t>their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errors</a:t>
            </a:r>
            <a:r>
              <a:rPr lang="it-IT" sz="1200" b="1" kern="1200" dirty="0" smtClean="0">
                <a:solidFill>
                  <a:schemeClr val="tx1"/>
                </a:solidFill>
                <a:latin typeface="+mn-lt"/>
                <a:ea typeface="+mn-ea"/>
                <a:cs typeface="+mn-cs"/>
              </a:rPr>
              <a:t> and </a:t>
            </a:r>
            <a:r>
              <a:rPr lang="it-IT" sz="1200" b="1" kern="1200" dirty="0" err="1" smtClean="0">
                <a:solidFill>
                  <a:schemeClr val="tx1"/>
                </a:solidFill>
                <a:latin typeface="+mn-lt"/>
                <a:ea typeface="+mn-ea"/>
                <a:cs typeface="+mn-cs"/>
              </a:rPr>
              <a:t>prevent</a:t>
            </a:r>
            <a:r>
              <a:rPr lang="it-IT" sz="1200" b="1" kern="1200" dirty="0" smtClean="0">
                <a:solidFill>
                  <a:schemeClr val="tx1"/>
                </a:solidFill>
                <a:latin typeface="+mn-lt"/>
                <a:ea typeface="+mn-ea"/>
                <a:cs typeface="+mn-cs"/>
              </a:rPr>
              <a:t> future </a:t>
            </a:r>
            <a:r>
              <a:rPr lang="it-IT" sz="1200" b="1" kern="1200" dirty="0" err="1" smtClean="0">
                <a:solidFill>
                  <a:schemeClr val="tx1"/>
                </a:solidFill>
                <a:latin typeface="+mn-lt"/>
                <a:ea typeface="+mn-ea"/>
                <a:cs typeface="+mn-cs"/>
              </a:rPr>
              <a:t>attacks</a:t>
            </a:r>
            <a:r>
              <a:rPr lang="it-IT" sz="1200" b="1" kern="1200" dirty="0" smtClean="0">
                <a:solidFill>
                  <a:schemeClr val="tx1"/>
                </a:solidFill>
                <a:latin typeface="+mn-lt"/>
                <a:ea typeface="+mn-ea"/>
                <a:cs typeface="+mn-cs"/>
              </a:rPr>
              <a:t> </a:t>
            </a: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The community </a:t>
            </a:r>
            <a:r>
              <a:rPr lang="it-IT" sz="1200" b="0" kern="1200" dirty="0" err="1" smtClean="0">
                <a:solidFill>
                  <a:schemeClr val="tx1"/>
                </a:solidFill>
                <a:latin typeface="+mn-lt"/>
                <a:ea typeface="+mn-ea"/>
                <a:cs typeface="+mn-cs"/>
              </a:rPr>
              <a:t>had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two</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suppress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first </a:t>
            </a:r>
            <a:r>
              <a:rPr lang="it-IT" sz="1200" b="0" kern="1200" dirty="0" err="1" smtClean="0">
                <a:solidFill>
                  <a:schemeClr val="tx1"/>
                </a:solidFill>
                <a:latin typeface="+mn-lt"/>
                <a:ea typeface="+mn-ea"/>
                <a:cs typeface="+mn-cs"/>
              </a:rPr>
              <a:t>one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a Soft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intention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to </a:t>
            </a:r>
            <a:r>
              <a:rPr lang="it-IT" sz="1200" b="0" kern="1200" dirty="0" err="1" smtClean="0">
                <a:solidFill>
                  <a:schemeClr val="tx1"/>
                </a:solidFill>
                <a:latin typeface="+mn-lt"/>
                <a:ea typeface="+mn-ea"/>
                <a:cs typeface="+mn-cs"/>
              </a:rPr>
              <a:t>freeze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transaction</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err="1" smtClean="0">
                <a:solidFill>
                  <a:schemeClr val="tx1"/>
                </a:solidFill>
                <a:latin typeface="+mn-lt"/>
                <a:ea typeface="+mn-ea"/>
                <a:cs typeface="+mn-cs"/>
              </a:rPr>
              <a:t>But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there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were</a:t>
            </a:r>
            <a:r>
              <a:rPr lang="it-IT" sz="1200" b="0" kern="1200" dirty="0" smtClean="0">
                <a:solidFill>
                  <a:schemeClr val="tx1"/>
                </a:solidFill>
                <a:latin typeface="+mn-lt"/>
                <a:ea typeface="+mn-ea"/>
                <a:cs typeface="+mn-cs"/>
              </a:rPr>
              <a:t> some </a:t>
            </a:r>
            <a:r>
              <a:rPr lang="it-IT" sz="1200" b="0" kern="1200" dirty="0" err="1" smtClean="0">
                <a:solidFill>
                  <a:schemeClr val="tx1"/>
                </a:solidFill>
                <a:latin typeface="+mn-lt"/>
                <a:ea typeface="+mn-ea"/>
                <a:cs typeface="+mn-cs"/>
              </a:rPr>
              <a:t>problems</a:t>
            </a:r>
            <a:r>
              <a:rPr lang="it-IT" sz="1200" b="0" kern="1200" dirty="0" smtClean="0">
                <a:solidFill>
                  <a:schemeClr val="tx1"/>
                </a:solidFill>
                <a:latin typeface="+mn-lt"/>
                <a:ea typeface="+mn-ea"/>
                <a:cs typeface="+mn-cs"/>
              </a:rPr>
              <a:t> with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First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majority</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miners</a:t>
            </a:r>
            <a:r>
              <a:rPr lang="it-IT" sz="1200" b="0" kern="1200" dirty="0" smtClean="0">
                <a:solidFill>
                  <a:schemeClr val="tx1"/>
                </a:solidFill>
                <a:latin typeface="+mn-lt"/>
                <a:ea typeface="+mn-ea"/>
                <a:cs typeface="+mn-cs"/>
              </a:rPr>
              <a:t> must </a:t>
            </a:r>
            <a:r>
              <a:rPr lang="it-IT" sz="1200" b="0" kern="1200" dirty="0" err="1" smtClean="0">
                <a:solidFill>
                  <a:schemeClr val="tx1"/>
                </a:solidFill>
                <a:latin typeface="+mn-lt"/>
                <a:ea typeface="+mn-ea"/>
                <a:cs typeface="+mn-cs"/>
              </a:rPr>
              <a:t>accept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of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containing</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a:t>
            </a:r>
            <a:r>
              <a:rPr lang="it-IT" sz="1200" b="0" kern="1200" dirty="0" err="1" smtClean="0">
                <a:solidFill>
                  <a:schemeClr val="tx1"/>
                </a:solidFill>
                <a:latin typeface="+mn-lt"/>
                <a:ea typeface="+mn-ea"/>
                <a:cs typeface="+mn-cs"/>
              </a:rPr>
              <a:t>funs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Moreover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soft work </a:t>
            </a:r>
            <a:r>
              <a:rPr lang="it-IT" sz="1200" b="0" kern="1200" dirty="0" err="1" smtClean="0">
                <a:solidFill>
                  <a:schemeClr val="tx1"/>
                </a:solidFill>
                <a:latin typeface="+mn-lt"/>
                <a:ea typeface="+mn-ea"/>
                <a:cs typeface="+mn-cs"/>
              </a:rPr>
              <a:t>would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have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introduced</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potential</a:t>
            </a:r>
            <a:r>
              <a:rPr lang="it-IT" sz="1200" b="0" kern="1200" dirty="0" smtClean="0">
                <a:solidFill>
                  <a:schemeClr val="tx1"/>
                </a:solidFill>
                <a:latin typeface="+mn-lt"/>
                <a:ea typeface="+mn-ea"/>
                <a:cs typeface="+mn-cs"/>
              </a:rPr>
              <a:t> DOS </a:t>
            </a:r>
            <a:r>
              <a:rPr lang="it-IT" sz="1200" b="0" kern="1200" dirty="0" err="1" smtClean="0">
                <a:solidFill>
                  <a:schemeClr val="tx1"/>
                </a:solidFill>
                <a:latin typeface="+mn-lt"/>
                <a:ea typeface="+mn-ea"/>
                <a:cs typeface="+mn-cs"/>
              </a:rPr>
              <a:t>attack</a:t>
            </a:r>
            <a:endParaRPr lang="it-IT" sz="1200" b="0" kern="1200" dirty="0" smtClean="0">
              <a:solidFill>
                <a:schemeClr val="tx1"/>
              </a:solidFill>
              <a:latin typeface="+mn-lt"/>
              <a:ea typeface="+mn-ea"/>
              <a:cs typeface="+mn-cs"/>
            </a:endParaRPr>
          </a:p>
          <a:p>
            <a:pPr marL="685800" lvl="1"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second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choice</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 Hard </a:t>
            </a:r>
            <a:r>
              <a:rPr lang="it-IT" sz="1200" b="0" kern="1200" dirty="0" err="1" smtClean="0">
                <a:solidFill>
                  <a:schemeClr val="tx1"/>
                </a:solidFill>
                <a:latin typeface="+mn-lt"/>
                <a:ea typeface="+mn-ea"/>
                <a:cs typeface="+mn-cs"/>
              </a:rPr>
              <a:t>fork</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which</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meant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returnin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all</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ether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taken</a:t>
            </a:r>
            <a:r>
              <a:rPr lang="it-IT" sz="1200" b="0" kern="1200" dirty="0" smtClean="0">
                <a:solidFill>
                  <a:schemeClr val="tx1"/>
                </a:solidFill>
                <a:latin typeface="+mn-lt"/>
                <a:ea typeface="+mn-ea"/>
                <a:cs typeface="+mn-cs"/>
              </a:rPr>
              <a:t> from the </a:t>
            </a:r>
            <a:r>
              <a:rPr lang="it-IT" sz="1200" b="0" kern="1200" dirty="0" err="1" smtClean="0">
                <a:solidFill>
                  <a:schemeClr val="tx1"/>
                </a:solidFill>
                <a:latin typeface="+mn-lt"/>
                <a:ea typeface="+mn-ea"/>
                <a:cs typeface="+mn-cs"/>
              </a:rPr>
              <a:t>Atttack</a:t>
            </a:r>
            <a:r>
              <a:rPr lang="it-IT" sz="1200" b="0" kern="1200" dirty="0" smtClean="0">
                <a:solidFill>
                  <a:schemeClr val="tx1"/>
                </a:solidFill>
                <a:latin typeface="+mn-lt"/>
                <a:ea typeface="+mn-ea"/>
                <a:cs typeface="+mn-cs"/>
              </a:rPr>
              <a:t> and put </a:t>
            </a:r>
            <a:r>
              <a:rPr lang="it-IT" sz="1200" b="0" kern="1200" dirty="0" err="1" smtClean="0">
                <a:solidFill>
                  <a:schemeClr val="tx1"/>
                </a:solidFill>
                <a:latin typeface="+mn-lt"/>
                <a:ea typeface="+mn-ea"/>
                <a:cs typeface="+mn-cs"/>
              </a:rPr>
              <a:t>it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into</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refund</a:t>
            </a:r>
            <a:r>
              <a:rPr lang="it-IT" sz="1200" b="0" kern="1200" dirty="0" smtClean="0">
                <a:solidFill>
                  <a:schemeClr val="tx1"/>
                </a:solidFill>
                <a:latin typeface="+mn-lt"/>
                <a:ea typeface="+mn-ea"/>
                <a:cs typeface="+mn-cs"/>
              </a:rPr>
              <a:t> Smart </a:t>
            </a:r>
            <a:r>
              <a:rPr lang="it-IT" sz="1200" b="0" kern="1200" dirty="0" err="1" smtClean="0">
                <a:solidFill>
                  <a:schemeClr val="tx1"/>
                </a:solidFill>
                <a:latin typeface="+mn-lt"/>
                <a:ea typeface="+mn-ea"/>
                <a:cs typeface="+mn-cs"/>
              </a:rPr>
              <a:t>Contract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where</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victims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could</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withdraw</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their</a:t>
            </a:r>
            <a:r>
              <a:rPr lang="it-IT" sz="1200" b="0" kern="1200" dirty="0" smtClean="0">
                <a:solidFill>
                  <a:schemeClr val="tx1"/>
                </a:solidFill>
                <a:latin typeface="+mn-lt"/>
                <a:ea typeface="+mn-ea"/>
                <a:cs typeface="+mn-cs"/>
              </a:rPr>
              <a:t> stole funds</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err="1" smtClean="0">
                <a:solidFill>
                  <a:schemeClr val="tx1"/>
                </a:solidFill>
                <a:latin typeface="+mn-lt"/>
                <a:ea typeface="+mn-ea"/>
                <a:cs typeface="+mn-cs"/>
              </a:rPr>
              <a:t>This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solution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approved</a:t>
            </a:r>
            <a:r>
              <a:rPr lang="it-IT" sz="1200" b="0" kern="1200" dirty="0" smtClean="0">
                <a:solidFill>
                  <a:schemeClr val="tx1"/>
                </a:solidFill>
                <a:latin typeface="+mn-lt"/>
                <a:ea typeface="+mn-ea"/>
                <a:cs typeface="+mn-cs"/>
              </a:rPr>
              <a:t> by the communiti on the 19° of </a:t>
            </a:r>
            <a:r>
              <a:rPr lang="it-IT" sz="1200" b="0" kern="1200" dirty="0" err="1" smtClean="0">
                <a:solidFill>
                  <a:schemeClr val="tx1"/>
                </a:solidFill>
                <a:latin typeface="+mn-lt"/>
                <a:ea typeface="+mn-ea"/>
                <a:cs typeface="+mn-cs"/>
              </a:rPr>
              <a:t>july</a:t>
            </a:r>
            <a:r>
              <a:rPr lang="it-IT" sz="1200" b="0" kern="1200" dirty="0" smtClean="0">
                <a:solidFill>
                  <a:schemeClr val="tx1"/>
                </a:solidFill>
                <a:latin typeface="+mn-lt"/>
                <a:ea typeface="+mn-ea"/>
                <a:cs typeface="+mn-cs"/>
              </a:rPr>
              <a:t> and </a:t>
            </a:r>
            <a:r>
              <a:rPr lang="it-IT" sz="1200" b="0" kern="1200" dirty="0" err="1" smtClean="0">
                <a:solidFill>
                  <a:schemeClr val="tx1"/>
                </a:solidFill>
                <a:latin typeface="+mn-lt"/>
                <a:ea typeface="+mn-ea"/>
                <a:cs typeface="+mn-cs"/>
              </a:rPr>
              <a:t>was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completed</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day</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after</a:t>
            </a:r>
            <a:r>
              <a:rPr lang="it-IT" sz="1200" b="0" kern="1200" dirty="0" smtClean="0">
                <a:solidFill>
                  <a:schemeClr val="tx1"/>
                </a:solidFill>
                <a:latin typeface="+mn-lt"/>
                <a:ea typeface="+mn-ea"/>
                <a:cs typeface="+mn-cs"/>
              </a:rPr>
              <a:t>.</a:t>
            </a: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endParaRPr lang="it-IT" sz="1200" b="0" kern="1200" dirty="0" smtClean="0">
              <a:solidFill>
                <a:schemeClr val="tx1"/>
              </a:solidFill>
              <a:latin typeface="+mn-lt"/>
              <a:ea typeface="+mn-ea"/>
              <a:cs typeface="+mn-cs"/>
            </a:endParaRPr>
          </a:p>
          <a:p>
            <a:pPr marL="228600" indent="-228600">
              <a:buFont typeface="+mj-lt"/>
              <a:buAutoNum type="arabicPeriod"/>
            </a:pPr>
            <a:r>
              <a:rPr lang="it-IT" sz="1200" b="0" kern="1200" dirty="0" smtClean="0">
                <a:solidFill>
                  <a:schemeClr val="tx1"/>
                </a:solidFill>
                <a:latin typeface="+mn-lt"/>
                <a:ea typeface="+mn-ea"/>
                <a:cs typeface="+mn-cs"/>
              </a:rPr>
              <a:t>New Challenge: </a:t>
            </a:r>
          </a:p>
          <a:p>
            <a:pPr marL="685800" lvl="1" indent="-228600">
              <a:buFont typeface="+mj-lt"/>
              <a:buAutoNum type="arabicPeriod"/>
            </a:pPr>
            <a:r>
              <a:rPr lang="it-IT" sz="1200" b="0" kern="1200" dirty="0" smtClean="0">
                <a:solidFill>
                  <a:schemeClr val="tx1"/>
                </a:solidFill>
                <a:latin typeface="+mn-lt"/>
                <a:ea typeface="+mn-ea"/>
                <a:cs typeface="+mn-cs"/>
              </a:rPr>
              <a:t>Soft-</a:t>
            </a:r>
            <a:r>
              <a:rPr lang="it-IT" sz="1200" b="0" kern="1200" dirty="0" err="1" smtClean="0">
                <a:solidFill>
                  <a:schemeClr val="tx1"/>
                </a:solidFill>
                <a:latin typeface="+mn-lt"/>
                <a:ea typeface="+mn-ea"/>
                <a:cs typeface="+mn-cs"/>
              </a:rPr>
              <a:t>Fork</a:t>
            </a:r>
            <a:endParaRPr lang="it-IT" sz="1200" b="0" kern="1200" dirty="0" smtClean="0">
              <a:solidFill>
                <a:schemeClr val="tx1"/>
              </a:solidFill>
              <a:latin typeface="+mn-lt"/>
              <a:ea typeface="+mn-ea"/>
              <a:cs typeface="+mn-cs"/>
            </a:endParaRPr>
          </a:p>
          <a:p>
            <a:pPr marL="1143000" lvl="2" indent="-228600">
              <a:buFont typeface="+mj-lt"/>
              <a:buAutoNum type="arabicPeriod"/>
            </a:pPr>
            <a:r>
              <a:rPr lang="it-IT" sz="1200" b="0" kern="1200" dirty="0" smtClean="0">
                <a:solidFill>
                  <a:schemeClr val="tx1"/>
                </a:solidFill>
                <a:latin typeface="+mn-lt"/>
                <a:ea typeface="+mn-ea"/>
                <a:cs typeface="+mn-cs"/>
              </a:rPr>
              <a:t>The </a:t>
            </a:r>
            <a:r>
              <a:rPr lang="it-IT" sz="1200" b="0" kern="1200" dirty="0" err="1" smtClean="0">
                <a:solidFill>
                  <a:schemeClr val="tx1"/>
                </a:solidFill>
                <a:latin typeface="+mn-lt"/>
                <a:ea typeface="+mn-ea"/>
                <a:cs typeface="+mn-cs"/>
              </a:rPr>
              <a:t>blocks</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contain</a:t>
            </a:r>
            <a:r>
              <a:rPr lang="it-IT" sz="1200" b="0" kern="1200" dirty="0" smtClean="0">
                <a:solidFill>
                  <a:schemeClr val="tx1"/>
                </a:solidFill>
                <a:latin typeface="+mn-lt"/>
                <a:ea typeface="+mn-ea"/>
                <a:cs typeface="+mn-cs"/>
              </a:rPr>
              <a:t> a </a:t>
            </a:r>
            <a:r>
              <a:rPr lang="it-IT" sz="1200" b="0" kern="1200" dirty="0" err="1" smtClean="0">
                <a:solidFill>
                  <a:schemeClr val="tx1"/>
                </a:solidFill>
                <a:latin typeface="+mn-lt"/>
                <a:ea typeface="+mn-ea"/>
                <a:cs typeface="+mn-cs"/>
              </a:rPr>
              <a:t>transaction</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that</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helps</a:t>
            </a:r>
            <a:r>
              <a:rPr lang="it-IT" sz="1200" b="0" kern="1200" dirty="0" smtClean="0">
                <a:solidFill>
                  <a:schemeClr val="tx1"/>
                </a:solidFill>
                <a:latin typeface="+mn-lt"/>
                <a:ea typeface="+mn-ea"/>
                <a:cs typeface="+mn-cs"/>
              </a:rPr>
              <a:t> the </a:t>
            </a:r>
            <a:r>
              <a:rPr lang="it-IT" sz="1200" b="0" kern="1200" dirty="0" err="1" smtClean="0">
                <a:solidFill>
                  <a:schemeClr val="tx1"/>
                </a:solidFill>
                <a:latin typeface="+mn-lt"/>
                <a:ea typeface="+mn-ea"/>
                <a:cs typeface="+mn-cs"/>
              </a:rPr>
              <a:t>attacker</a:t>
            </a:r>
            <a:r>
              <a:rPr lang="it-IT" sz="1200" b="0" kern="1200" dirty="0" smtClean="0">
                <a:solidFill>
                  <a:schemeClr val="tx1"/>
                </a:solidFill>
                <a:latin typeface="+mn-lt"/>
                <a:ea typeface="+mn-ea"/>
                <a:cs typeface="+mn-cs"/>
              </a:rPr>
              <a:t> </a:t>
            </a:r>
            <a:r>
              <a:rPr lang="it-IT" sz="1200" b="0" kern="1200" dirty="0" err="1" smtClean="0">
                <a:solidFill>
                  <a:schemeClr val="tx1"/>
                </a:solidFill>
                <a:latin typeface="+mn-lt"/>
                <a:ea typeface="+mn-ea"/>
                <a:cs typeface="+mn-cs"/>
              </a:rPr>
              <a:t>move</a:t>
            </a:r>
            <a:r>
              <a:rPr lang="it-IT" sz="1200" b="0" kern="1200" dirty="0" smtClean="0">
                <a:solidFill>
                  <a:schemeClr val="tx1"/>
                </a:solidFill>
                <a:latin typeface="+mn-lt"/>
                <a:ea typeface="+mn-ea"/>
                <a:cs typeface="+mn-cs"/>
              </a:rPr>
              <a:t> the Dark DAO funds </a:t>
            </a:r>
            <a:r>
              <a:rPr lang="it-IT" sz="1200" b="0" kern="1200" dirty="0" err="1" smtClean="0">
                <a:solidFill>
                  <a:schemeClr val="tx1"/>
                </a:solidFill>
                <a:latin typeface="+mn-lt"/>
                <a:ea typeface="+mn-ea"/>
                <a:cs typeface="+mn-cs"/>
              </a:rPr>
              <a:t>will</a:t>
            </a:r>
            <a:r>
              <a:rPr lang="it-IT" sz="1200" b="0" kern="1200" dirty="0" smtClean="0">
                <a:solidFill>
                  <a:schemeClr val="tx1"/>
                </a:solidFill>
                <a:latin typeface="+mn-lt"/>
                <a:ea typeface="+mn-ea"/>
                <a:cs typeface="+mn-cs"/>
              </a:rPr>
              <a:t> be </a:t>
            </a:r>
            <a:r>
              <a:rPr lang="it-IT" sz="1200" b="0" kern="1200" dirty="0" err="1" smtClean="0">
                <a:solidFill>
                  <a:schemeClr val="tx1"/>
                </a:solidFill>
                <a:latin typeface="+mn-lt"/>
                <a:ea typeface="+mn-ea"/>
                <a:cs typeface="+mn-cs"/>
              </a:rPr>
              <a:t>ignored</a:t>
            </a:r>
            <a:r>
              <a:rPr lang="it-IT" sz="1200" b="0" kern="1200" dirty="0" smtClean="0">
                <a:solidFill>
                  <a:schemeClr val="tx1"/>
                </a:solidFill>
                <a:latin typeface="+mn-lt"/>
                <a:ea typeface="+mn-ea"/>
                <a:cs typeface="+mn-cs"/>
              </a:rPr>
              <a:t>! -&gt; </a:t>
            </a:r>
            <a:r>
              <a:rPr lang="it-IT" sz="1200" b="0" kern="1200" dirty="0" err="1" smtClean="0">
                <a:solidFill>
                  <a:schemeClr val="tx1"/>
                </a:solidFill>
                <a:latin typeface="+mn-lt"/>
                <a:ea typeface="+mn-ea"/>
                <a:cs typeface="+mn-cs"/>
              </a:rPr>
              <a:t>Introduction</a:t>
            </a:r>
            <a:r>
              <a:rPr lang="it-IT" sz="1200" b="0" kern="1200" dirty="0" smtClean="0">
                <a:solidFill>
                  <a:schemeClr val="tx1"/>
                </a:solidFill>
                <a:latin typeface="+mn-lt"/>
                <a:ea typeface="+mn-ea"/>
                <a:cs typeface="+mn-cs"/>
              </a:rPr>
              <a:t> of DOS </a:t>
            </a:r>
            <a:r>
              <a:rPr lang="it-IT" sz="1200" b="0" kern="1200" dirty="0" err="1" smtClean="0">
                <a:solidFill>
                  <a:schemeClr val="tx1"/>
                </a:solidFill>
                <a:latin typeface="+mn-lt"/>
                <a:ea typeface="+mn-ea"/>
                <a:cs typeface="+mn-cs"/>
              </a:rPr>
              <a:t>attack</a:t>
            </a: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err="1" smtClean="0">
                <a:solidFill>
                  <a:schemeClr val="tx1"/>
                </a:solidFill>
                <a:latin typeface="+mn-lt"/>
                <a:ea typeface="+mn-ea"/>
                <a:cs typeface="+mn-cs"/>
              </a:rPr>
              <a:t>Hard-Fork</a:t>
            </a:r>
            <a:endParaRPr lang="sk-SK" sz="1200" b="0" kern="1200" dirty="0" smtClean="0">
              <a:solidFill>
                <a:schemeClr val="tx1"/>
              </a:solidFill>
              <a:latin typeface="+mn-lt"/>
              <a:ea typeface="+mn-ea"/>
              <a:cs typeface="+mn-cs"/>
            </a:endParaRPr>
          </a:p>
          <a:p>
            <a:pPr marL="228600" indent="-228600">
              <a:buFont typeface="+mj-lt"/>
              <a:buAutoNum type="arabicPeriod"/>
            </a:pPr>
            <a:endParaRPr lang="sk-SK" sz="1200" b="0" kern="1200" dirty="0" smtClean="0">
              <a:solidFill>
                <a:schemeClr val="tx1"/>
              </a:solidFill>
              <a:latin typeface="+mn-lt"/>
              <a:ea typeface="+mn-ea"/>
              <a:cs typeface="+mn-cs"/>
            </a:endParaRPr>
          </a:p>
          <a:p>
            <a:pPr marL="685800" lvl="1" indent="-228600">
              <a:buFont typeface="+mj-lt"/>
              <a:buAutoNum type="arabicPeriod"/>
            </a:pPr>
            <a:r>
              <a:rPr lang="sk-SK" sz="1200" b="0" kern="1200" dirty="0" smtClean="0">
                <a:solidFill>
                  <a:schemeClr val="tx1"/>
                </a:solidFill>
                <a:latin typeface="+mn-lt"/>
                <a:ea typeface="+mn-ea"/>
                <a:cs typeface="+mn-cs"/>
              </a:rPr>
              <a:t>A more </a:t>
            </a:r>
            <a:r>
              <a:rPr lang="sk-SK" sz="1200" b="0" kern="1200" dirty="0" err="1" smtClean="0">
                <a:solidFill>
                  <a:schemeClr val="tx1"/>
                </a:solidFill>
                <a:latin typeface="+mn-lt"/>
                <a:ea typeface="+mn-ea"/>
                <a:cs typeface="+mn-cs"/>
              </a:rPr>
              <a:t>conclusive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solution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was</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then</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put</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up</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for</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vote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the</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Hard-fork</a:t>
            </a:r>
            <a:r>
              <a:rPr lang="sk-SK" sz="1200" b="0" kern="1200" dirty="0" smtClean="0">
                <a:solidFill>
                  <a:schemeClr val="tx1"/>
                </a:solidFill>
                <a:latin typeface="+mn-lt"/>
                <a:ea typeface="+mn-ea"/>
                <a:cs typeface="+mn-cs"/>
              </a:rPr>
              <a:t>. </a:t>
            </a:r>
            <a:r>
              <a:rPr lang="sk-SK" sz="1200" b="0" kern="1200" dirty="0" err="1" smtClean="0">
                <a:solidFill>
                  <a:schemeClr val="tx1"/>
                </a:solidFill>
                <a:latin typeface="+mn-lt"/>
                <a:ea typeface="+mn-ea"/>
                <a:cs typeface="+mn-cs"/>
              </a:rPr>
              <a:t>This</a:t>
            </a:r>
            <a:r>
              <a:rPr lang="sk-SK" sz="1200" b="0"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sole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of </a:t>
            </a:r>
            <a:r>
              <a:rPr lang="sk-SK" sz="1200" b="0" u="sng" kern="1200" dirty="0" err="1" smtClean="0">
                <a:solidFill>
                  <a:schemeClr val="tx1"/>
                </a:solidFill>
                <a:latin typeface="+mn-lt"/>
                <a:ea typeface="+mn-ea"/>
                <a:cs typeface="+mn-cs"/>
              </a:rPr>
              <a:t>returning</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all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Ether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taken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 a </a:t>
            </a:r>
            <a:r>
              <a:rPr lang="sk-SK" sz="1200" b="0" u="sng" kern="1200" dirty="0" err="1" smtClean="0">
                <a:solidFill>
                  <a:schemeClr val="tx1"/>
                </a:solidFill>
                <a:latin typeface="+mn-lt"/>
                <a:ea typeface="+mn-ea"/>
                <a:cs typeface="+mn-cs"/>
              </a:rPr>
              <a:t>refund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smart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new </a:t>
            </a:r>
            <a:r>
              <a:rPr lang="sk-SK" sz="1200" b="0" u="sng" kern="1200" dirty="0" err="1" smtClean="0">
                <a:solidFill>
                  <a:schemeClr val="tx1"/>
                </a:solidFill>
                <a:latin typeface="+mn-lt"/>
                <a:ea typeface="+mn-ea"/>
                <a:cs typeface="+mn-cs"/>
              </a:rPr>
              <a:t>contract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have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only</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one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function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withdraw</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DAO token </a:t>
            </a:r>
            <a:r>
              <a:rPr lang="sk-SK" sz="1200" b="0" u="sng" kern="1200" dirty="0" err="1" smtClean="0">
                <a:solidFill>
                  <a:schemeClr val="tx1"/>
                </a:solidFill>
                <a:latin typeface="+mn-lt"/>
                <a:ea typeface="+mn-ea"/>
                <a:cs typeface="+mn-cs"/>
              </a:rPr>
              <a:t>holders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can</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to </a:t>
            </a:r>
            <a:r>
              <a:rPr lang="sk-SK" sz="1200" b="0" u="sng" kern="1200" dirty="0" err="1" smtClean="0">
                <a:solidFill>
                  <a:schemeClr val="tx1"/>
                </a:solidFill>
                <a:latin typeface="+mn-lt"/>
                <a:ea typeface="+mn-ea"/>
                <a:cs typeface="+mn-cs"/>
              </a:rPr>
              <a:t>be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sent</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every</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investors</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that</a:t>
            </a:r>
            <a:r>
              <a:rPr lang="sk-SK" sz="1200" b="0" u="sng" kern="1200" dirty="0" smtClean="0">
                <a:solidFill>
                  <a:schemeClr val="tx1"/>
                </a:solidFill>
                <a:latin typeface="+mn-lt"/>
                <a:ea typeface="+mn-ea"/>
                <a:cs typeface="+mn-cs"/>
              </a:rPr>
              <a:t> had </a:t>
            </a:r>
            <a:r>
              <a:rPr lang="sk-SK" sz="1200" b="0" u="sng" kern="1200" dirty="0" err="1" smtClean="0">
                <a:solidFill>
                  <a:schemeClr val="tx1"/>
                </a:solidFill>
                <a:latin typeface="+mn-lt"/>
                <a:ea typeface="+mn-ea"/>
                <a:cs typeface="+mn-cs"/>
              </a:rPr>
              <a:t>paid</a:t>
            </a:r>
            <a:r>
              <a:rPr lang="sk-SK" sz="1200" b="0" u="sng" kern="1200" dirty="0" smtClean="0">
                <a:solidFill>
                  <a:schemeClr val="tx1"/>
                </a:solidFill>
                <a:latin typeface="+mn-lt"/>
                <a:ea typeface="+mn-ea"/>
                <a:cs typeface="+mn-cs"/>
              </a:rPr>
              <a:t> more </a:t>
            </a:r>
            <a:r>
              <a:rPr lang="sk-SK" sz="1200" b="0" u="sng" kern="1200" dirty="0" err="1" smtClean="0">
                <a:solidFill>
                  <a:schemeClr val="tx1"/>
                </a:solidFill>
                <a:latin typeface="+mn-lt"/>
                <a:ea typeface="+mn-ea"/>
                <a:cs typeface="+mn-cs"/>
              </a:rPr>
              <a:t>than</a:t>
            </a:r>
            <a:r>
              <a:rPr lang="sk-SK" sz="1200" b="0" u="sng" kern="1200" dirty="0" smtClean="0">
                <a:solidFill>
                  <a:schemeClr val="tx1"/>
                </a:solidFill>
                <a:latin typeface="+mn-lt"/>
                <a:ea typeface="+mn-ea"/>
                <a:cs typeface="+mn-cs"/>
              </a:rPr>
              <a:t> 1 ETH </a:t>
            </a:r>
            <a:r>
              <a:rPr lang="sk-SK" sz="1200" b="0" u="sng" kern="1200" dirty="0" err="1" smtClean="0">
                <a:solidFill>
                  <a:schemeClr val="tx1"/>
                </a:solidFill>
                <a:latin typeface="+mn-lt"/>
                <a:ea typeface="+mn-ea"/>
                <a:cs typeface="+mn-cs"/>
              </a:rPr>
              <a:t>for</a:t>
            </a:r>
            <a:r>
              <a:rPr lang="sk-SK" sz="1200" b="0" u="sng" kern="1200" dirty="0" smtClean="0">
                <a:solidFill>
                  <a:schemeClr val="tx1"/>
                </a:solidFill>
                <a:latin typeface="+mn-lt"/>
                <a:ea typeface="+mn-ea"/>
                <a:cs typeface="+mn-cs"/>
              </a:rPr>
              <a:t> 100 DAO </a:t>
            </a:r>
            <a:r>
              <a:rPr lang="sk-SK" sz="1200" b="0" u="sng" kern="1200" dirty="0" err="1" smtClean="0">
                <a:solidFill>
                  <a:schemeClr val="tx1"/>
                </a:solidFill>
                <a:latin typeface="+mn-lt"/>
                <a:ea typeface="+mn-ea"/>
                <a:cs typeface="+mn-cs"/>
              </a:rPr>
              <a:t>could</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request</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difference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from</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original</a:t>
            </a:r>
            <a:r>
              <a:rPr lang="sk-SK" sz="1200" b="0" u="sng" kern="1200" dirty="0" smtClean="0">
                <a:solidFill>
                  <a:schemeClr val="tx1"/>
                </a:solidFill>
                <a:latin typeface="+mn-lt"/>
                <a:ea typeface="+mn-ea"/>
                <a:cs typeface="+mn-cs"/>
              </a:rPr>
              <a:t> </a:t>
            </a:r>
            <a:r>
              <a:rPr lang="sk-SK" sz="1200" b="0" u="sng" kern="1200" dirty="0" err="1" smtClean="0">
                <a:solidFill>
                  <a:schemeClr val="tx1"/>
                </a:solidFill>
                <a:latin typeface="+mn-lt"/>
                <a:ea typeface="+mn-ea"/>
                <a:cs typeface="+mn-cs"/>
              </a:rPr>
              <a:t>address</a:t>
            </a:r>
            <a:r>
              <a:rPr lang="sk-SK" sz="1200" b="0" u="sng" kern="1200" dirty="0" smtClean="0">
                <a:solidFill>
                  <a:schemeClr val="tx1"/>
                </a:solidFill>
                <a:latin typeface="+mn-lt"/>
                <a:ea typeface="+mn-ea"/>
                <a:cs typeface="+mn-cs"/>
              </a:rPr>
              <a:t>. </a:t>
            </a:r>
          </a:p>
          <a:p>
            <a:pPr marL="228600" indent="-228600">
              <a:buFont typeface="+mj-lt"/>
              <a:buAutoNum type="arabicPeriod"/>
            </a:pPr>
            <a:endParaRPr lang="sk-SK" sz="1200" b="0" u="sng" kern="1200" dirty="0" smtClean="0">
              <a:solidFill>
                <a:schemeClr val="tx1"/>
              </a:solidFill>
              <a:latin typeface="+mn-lt"/>
              <a:ea typeface="+mn-ea"/>
              <a:cs typeface="+mn-cs"/>
            </a:endParaRPr>
          </a:p>
          <a:p>
            <a:pPr marL="685800" lvl="1" indent="-228600">
              <a:buFont typeface="+mj-lt"/>
              <a:buAutoNum type="arabicPeriod"/>
            </a:pPr>
            <a:r>
              <a:rPr lang="sk-SK" sz="1200" b="0" u="sng" kern="1200" dirty="0" err="1" smtClean="0">
                <a:solidFill>
                  <a:schemeClr val="tx1"/>
                </a:solidFill>
                <a:latin typeface="+mn-lt"/>
                <a:ea typeface="+mn-ea"/>
                <a:cs typeface="+mn-cs"/>
              </a:rPr>
              <a:t>https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www.cryptocompare.com</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coins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guides</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dao</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hack</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-soft-</a:t>
            </a:r>
            <a:r>
              <a:rPr lang="sk-SK" sz="1200" b="0" u="sng" kern="1200" dirty="0" err="1" smtClean="0">
                <a:solidFill>
                  <a:schemeClr val="tx1"/>
                </a:solidFill>
                <a:latin typeface="+mn-lt"/>
                <a:ea typeface="+mn-ea"/>
                <a:cs typeface="+mn-cs"/>
              </a:rPr>
              <a:t>fork</a:t>
            </a:r>
            <a:r>
              <a:rPr lang="sk-SK" sz="1200" b="0" u="sng" kern="1200" dirty="0" smtClean="0">
                <a:solidFill>
                  <a:schemeClr val="tx1"/>
                </a:solidFill>
                <a:latin typeface="+mn-lt"/>
                <a:ea typeface="+mn-ea"/>
                <a:cs typeface="+mn-cs"/>
              </a:rPr>
              <a:t>-and-</a:t>
            </a:r>
            <a:r>
              <a:rPr lang="sk-SK" sz="1200" b="0" u="sng" kern="1200" dirty="0" err="1" smtClean="0">
                <a:solidFill>
                  <a:schemeClr val="tx1"/>
                </a:solidFill>
                <a:latin typeface="+mn-lt"/>
                <a:ea typeface="+mn-ea"/>
                <a:cs typeface="+mn-cs"/>
              </a:rPr>
              <a:t>the</a:t>
            </a:r>
            <a:r>
              <a:rPr lang="sk-SK" sz="1200" b="0" u="sng" kern="1200" dirty="0" smtClean="0">
                <a:solidFill>
                  <a:schemeClr val="tx1"/>
                </a:solidFill>
                <a:latin typeface="+mn-lt"/>
                <a:ea typeface="+mn-ea"/>
                <a:cs typeface="+mn-cs"/>
              </a:rPr>
              <a:t>-</a:t>
            </a:r>
            <a:r>
              <a:rPr lang="sk-SK" sz="1200" b="0" u="sng" kern="1200" dirty="0" err="1" smtClean="0">
                <a:solidFill>
                  <a:schemeClr val="tx1"/>
                </a:solidFill>
                <a:latin typeface="+mn-lt"/>
                <a:ea typeface="+mn-ea"/>
                <a:cs typeface="+mn-cs"/>
              </a:rPr>
              <a:t>hard-fork</a:t>
            </a:r>
            <a:r>
              <a:rPr lang="sk-SK" sz="1200" b="0" u="sng" kern="1200" dirty="0" smtClean="0">
                <a:solidFill>
                  <a:schemeClr val="tx1"/>
                </a:solidFill>
                <a:latin typeface="+mn-lt"/>
                <a:ea typeface="+mn-ea"/>
                <a:cs typeface="+mn-cs"/>
              </a:rPr>
              <a:t>/</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24</a:t>
            </a:fld>
            <a:endParaRPr lang="en-GB"/>
          </a:p>
        </p:txBody>
      </p:sp>
    </p:spTree>
    <p:extLst>
      <p:ext uri="{BB962C8B-B14F-4D97-AF65-F5344CB8AC3E}">
        <p14:creationId xmlns:p14="http://schemas.microsoft.com/office/powerpoint/2010/main" val="666444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Let's have a look at a small game: the king of the ether throne</a:t>
            </a:r>
          </a:p>
          <a:p>
            <a:pPr marL="228600" indent="-228600">
              <a:buAutoNum type="arabicPeriod"/>
            </a:pPr>
            <a:endParaRPr lang="en-GB" baseline="0" dirty="0" smtClean="0"/>
          </a:p>
          <a:p>
            <a:pPr marL="228600" indent="-228600">
              <a:buAutoNum type="arabicPeriod"/>
            </a:pPr>
            <a:r>
              <a:rPr lang="en-GB" baseline="0" dirty="0" smtClean="0"/>
              <a:t>The game’s goal is to become the king of Ether. </a:t>
            </a:r>
          </a:p>
          <a:p>
            <a:pPr marL="228600" indent="-228600">
              <a:buAutoNum type="arabicPeriod"/>
            </a:pPr>
            <a:r>
              <a:rPr lang="en-GB" baseline="0" dirty="0" smtClean="0"/>
              <a:t>In order to do that, you have to pay an amount greater than the </a:t>
            </a:r>
            <a:r>
              <a:rPr lang="en-GB" baseline="0" dirty="0" err="1" smtClean="0"/>
              <a:t>claimprice</a:t>
            </a:r>
            <a:r>
              <a:rPr lang="en-GB" baseline="0" dirty="0" smtClean="0"/>
              <a:t> (the current price of the game). If the amount is greater, you become the king and a small fee has to be paid to the old king. </a:t>
            </a:r>
          </a:p>
          <a:p>
            <a:pPr marL="228600" indent="-228600">
              <a:buAutoNum type="arabicPeriod"/>
            </a:pPr>
            <a:r>
              <a:rPr lang="en-GB" baseline="0" dirty="0" smtClean="0"/>
              <a:t>The prize of course increases each time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25</a:t>
            </a:fld>
            <a:endParaRPr lang="en-GB"/>
          </a:p>
        </p:txBody>
      </p:sp>
    </p:spTree>
    <p:extLst>
      <p:ext uri="{BB962C8B-B14F-4D97-AF65-F5344CB8AC3E}">
        <p14:creationId xmlns:p14="http://schemas.microsoft.com/office/powerpoint/2010/main" val="69222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how it really works </a:t>
            </a:r>
          </a:p>
          <a:p>
            <a:pPr marL="228600" indent="-228600">
              <a:buAutoNum type="arabicPeriod"/>
            </a:pPr>
            <a:endParaRPr lang="en-GB" baseline="0" dirty="0" smtClean="0"/>
          </a:p>
          <a:p>
            <a:pPr marL="228600" indent="-228600">
              <a:buAutoNum type="arabicPeriod"/>
            </a:pPr>
            <a:r>
              <a:rPr lang="en-GB" baseline="0" dirty="0" smtClean="0"/>
              <a:t>A Player (a potential King) sends some Ether to the contract</a:t>
            </a:r>
          </a:p>
          <a:p>
            <a:pPr marL="228600" indent="-228600">
              <a:buAutoNum type="arabicPeriod"/>
            </a:pPr>
            <a:r>
              <a:rPr lang="en-GB" baseline="0" dirty="0" smtClean="0"/>
              <a:t>The function </a:t>
            </a:r>
            <a:r>
              <a:rPr lang="en-GB" baseline="0" dirty="0" err="1" smtClean="0"/>
              <a:t>fallback</a:t>
            </a:r>
            <a:r>
              <a:rPr lang="en-GB" baseline="0" dirty="0" smtClean="0"/>
              <a:t> is invoked </a:t>
            </a:r>
          </a:p>
          <a:p>
            <a:pPr marL="685800" lvl="1" indent="-228600">
              <a:buAutoNum type="arabicPeriod"/>
            </a:pPr>
            <a:r>
              <a:rPr lang="en-GB" baseline="0" dirty="0" smtClean="0"/>
              <a:t>The </a:t>
            </a:r>
            <a:r>
              <a:rPr lang="en-GB" baseline="0" dirty="0" err="1" smtClean="0"/>
              <a:t>fallback</a:t>
            </a:r>
            <a:r>
              <a:rPr lang="en-GB" baseline="0" dirty="0" smtClean="0"/>
              <a:t> checks if the sent value is enough to buy the title (if not it throws an exception, which means that the the transfer is reverted) </a:t>
            </a:r>
          </a:p>
          <a:p>
            <a:pPr marL="685800" lvl="1" indent="-228600">
              <a:buAutoNum type="arabicPeriod"/>
            </a:pPr>
            <a:r>
              <a:rPr lang="en-GB" baseline="0" dirty="0" smtClean="0"/>
              <a:t>If the amount is enough, the Compensation is computed and sent to the old king and the new player is accepted as the new king </a:t>
            </a:r>
          </a:p>
          <a:p>
            <a:pPr marL="685800" lvl="1" indent="-228600">
              <a:buAutoNum type="arabicPeriod"/>
            </a:pPr>
            <a:r>
              <a:rPr lang="en-GB" baseline="0" dirty="0" smtClean="0"/>
              <a:t>The Difference between </a:t>
            </a:r>
            <a:r>
              <a:rPr lang="en-GB" baseline="0" dirty="0" err="1" smtClean="0"/>
              <a:t>msg.value</a:t>
            </a:r>
            <a:r>
              <a:rPr lang="en-GB" baseline="0" dirty="0" smtClean="0"/>
              <a:t> and the compensation is kept (KEPT) by the contract </a:t>
            </a:r>
          </a:p>
          <a:p>
            <a:pPr marL="228600" lvl="0" indent="-228600">
              <a:buAutoNum type="arabicPeriod"/>
            </a:pPr>
            <a:r>
              <a:rPr lang="en-GB" baseline="0" dirty="0" smtClean="0"/>
              <a:t>The Owner of this contract can withdraw the ether accumulated (via </a:t>
            </a:r>
            <a:r>
              <a:rPr lang="en-GB" baseline="0" dirty="0" err="1" smtClean="0"/>
              <a:t>sweepCommission</a:t>
            </a:r>
            <a:r>
              <a:rPr lang="en-GB" baseline="0" dirty="0" smtClean="0"/>
              <a:t>) </a:t>
            </a:r>
          </a:p>
          <a:p>
            <a:pPr marL="228600" lvl="0" indent="-228600">
              <a:buAutoNum type="arabicPeriod"/>
            </a:pPr>
            <a:endParaRPr lang="en-GB" baseline="0" dirty="0" smtClean="0"/>
          </a:p>
          <a:p>
            <a:pPr marL="0" lvl="0" indent="0">
              <a:buNone/>
            </a:pPr>
            <a:r>
              <a:rPr lang="en-GB" baseline="0" dirty="0" smtClean="0"/>
              <a:t>There could be a problem with this contract: </a:t>
            </a:r>
          </a:p>
          <a:p>
            <a:pPr marL="0" lvl="0" indent="0">
              <a:buNone/>
            </a:pPr>
            <a:r>
              <a:rPr lang="en-GB" baseline="0" dirty="0" smtClean="0"/>
              <a:t>There is no checking in the return code of the function SEND -&gt; this may result in lost of ether.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kern="1200" dirty="0" smtClean="0">
                <a:solidFill>
                  <a:schemeClr val="tx1"/>
                </a:solidFill>
                <a:effectLst/>
                <a:latin typeface="+mn-lt"/>
                <a:ea typeface="+mn-ea"/>
                <a:cs typeface="+mn-cs"/>
              </a:rPr>
              <a:t>Indeed, since send is equipped with a few gas</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the send at line 17 will fail if the </a:t>
            </a:r>
            <a:r>
              <a:rPr lang="en-GB" sz="1200" b="1" kern="1200" dirty="0" smtClean="0">
                <a:solidFill>
                  <a:schemeClr val="tx1"/>
                </a:solidFill>
                <a:effectLst/>
                <a:latin typeface="+mn-lt"/>
                <a:ea typeface="+mn-ea"/>
                <a:cs typeface="+mn-cs"/>
              </a:rPr>
              <a:t>king’s address corresponds to a contract with an expensive </a:t>
            </a:r>
            <a:r>
              <a:rPr lang="en-GB" sz="1200" b="1" kern="1200" dirty="0" err="1" smtClean="0">
                <a:solidFill>
                  <a:schemeClr val="tx1"/>
                </a:solidFill>
                <a:effectLst/>
                <a:latin typeface="+mn-lt"/>
                <a:ea typeface="+mn-ea"/>
                <a:cs typeface="+mn-cs"/>
              </a:rPr>
              <a:t>fallback</a:t>
            </a:r>
            <a:endParaRPr lang="en-GB" sz="1200" b="1"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For example: if there would be someone who wants to attack this contract, he could require much more gas for the send Compensation function (which means, that his </a:t>
            </a:r>
            <a:r>
              <a:rPr lang="en-GB" sz="1200" b="1" kern="1200" baseline="0" dirty="0" err="1" smtClean="0">
                <a:solidFill>
                  <a:schemeClr val="tx1"/>
                </a:solidFill>
                <a:effectLst/>
                <a:latin typeface="+mn-lt"/>
                <a:ea typeface="+mn-ea"/>
                <a:cs typeface="+mn-cs"/>
              </a:rPr>
              <a:t>fallback</a:t>
            </a:r>
            <a:r>
              <a:rPr lang="en-GB" sz="1200" b="1" kern="1200" baseline="0" dirty="0" smtClean="0">
                <a:solidFill>
                  <a:schemeClr val="tx1"/>
                </a:solidFill>
                <a:effectLst/>
                <a:latin typeface="+mn-lt"/>
                <a:ea typeface="+mn-ea"/>
                <a:cs typeface="+mn-cs"/>
              </a:rPr>
              <a:t> function would be very expensive)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err="1" smtClean="0">
                <a:solidFill>
                  <a:schemeClr val="tx1"/>
                </a:solidFill>
                <a:effectLst/>
                <a:latin typeface="+mn-lt"/>
                <a:ea typeface="+mn-ea"/>
                <a:cs typeface="+mn-cs"/>
              </a:rPr>
              <a:t>Indoing</a:t>
            </a:r>
            <a:r>
              <a:rPr lang="en-GB" sz="1200" b="1" kern="1200" baseline="0" dirty="0" smtClean="0">
                <a:solidFill>
                  <a:schemeClr val="tx1"/>
                </a:solidFill>
                <a:effectLst/>
                <a:latin typeface="+mn-lt"/>
                <a:ea typeface="+mn-ea"/>
                <a:cs typeface="+mn-cs"/>
              </a:rPr>
              <a:t> so, the function call at line 17 fails and since there is no check in the return code, the compensation for the old king remains into the contract, even though a new king will be set (in this case the attacker) </a:t>
            </a:r>
          </a:p>
          <a:p>
            <a:pPr marL="171450" marR="0" lvl="0" indent="-171450" algn="l" defTabSz="914400" rtl="0" eaLnBrk="1" fontAlgn="auto" latinLnBrk="0" hangingPunct="1">
              <a:lnSpc>
                <a:spcPct val="100000"/>
              </a:lnSpc>
              <a:spcBef>
                <a:spcPts val="0"/>
              </a:spcBef>
              <a:spcAft>
                <a:spcPts val="0"/>
              </a:spcAft>
              <a:buClrTx/>
              <a:buSzTx/>
              <a:buFont typeface="Arial" charset="0"/>
              <a:buChar char="•"/>
              <a:tabLst/>
              <a:defRPr/>
            </a:pPr>
            <a:r>
              <a:rPr lang="en-GB" sz="1200" b="1" kern="1200" baseline="0" dirty="0" smtClean="0">
                <a:solidFill>
                  <a:schemeClr val="tx1"/>
                </a:solidFill>
                <a:effectLst/>
                <a:latin typeface="+mn-lt"/>
                <a:ea typeface="+mn-ea"/>
                <a:cs typeface="+mn-cs"/>
              </a:rPr>
              <a:t>The attacker can easily withdraw the compensation </a:t>
            </a:r>
          </a:p>
          <a:p>
            <a:pPr marL="0" lvl="0" indent="0">
              <a:buNone/>
            </a:pPr>
            <a:endParaRPr lang="en-GB" sz="1200" b="1" kern="1200" baseline="0" dirty="0" smtClean="0">
              <a:solidFill>
                <a:schemeClr val="tx1"/>
              </a:solidFill>
              <a:effectLst/>
              <a:latin typeface="+mn-lt"/>
              <a:ea typeface="+mn-ea"/>
              <a:cs typeface="+mn-cs"/>
            </a:endParaRPr>
          </a:p>
          <a:p>
            <a:pPr marL="0" lvl="0" indent="0">
              <a:buNone/>
            </a:pPr>
            <a:endParaRPr lang="en-GB" baseline="0" dirty="0" smtClean="0"/>
          </a:p>
          <a:p>
            <a:pPr marL="0" lvl="0" indent="0">
              <a:buNone/>
            </a:pPr>
            <a:r>
              <a:rPr lang="en-GB" baseline="0" dirty="0" smtClean="0"/>
              <a:t>----------------------------</a:t>
            </a:r>
          </a:p>
          <a:p>
            <a:pPr marL="0" lvl="0" indent="0">
              <a:buNone/>
            </a:pPr>
            <a:r>
              <a:rPr lang="en-GB" baseline="0" dirty="0" smtClean="0"/>
              <a:t>Let's consider a second attack for this contract</a:t>
            </a:r>
          </a:p>
          <a:p>
            <a:pPr marL="0" lvl="0" indent="0">
              <a:buNone/>
            </a:pPr>
            <a:endParaRPr lang="en-GB" baseline="0"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Consider an attacker Mallory, whose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just throws an exception. The hacker calls </a:t>
            </a:r>
            <a:r>
              <a:rPr lang="en-GB" sz="1200" kern="1200" dirty="0" err="1" smtClean="0">
                <a:solidFill>
                  <a:schemeClr val="tx1"/>
                </a:solidFill>
                <a:effectLst/>
                <a:latin typeface="+mn-lt"/>
                <a:ea typeface="+mn-ea"/>
                <a:cs typeface="+mn-cs"/>
              </a:rPr>
              <a:t>unseatKing</a:t>
            </a:r>
            <a:r>
              <a:rPr lang="en-GB" sz="1200" kern="1200" dirty="0" smtClean="0">
                <a:solidFill>
                  <a:schemeClr val="tx1"/>
                </a:solidFill>
                <a:effectLst/>
                <a:latin typeface="+mn-lt"/>
                <a:ea typeface="+mn-ea"/>
                <a:cs typeface="+mn-cs"/>
              </a:rPr>
              <a:t> with the right amount of ether, so that Mallory becomes the new king.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smtClean="0">
                <a:solidFill>
                  <a:schemeClr val="tx1"/>
                </a:solidFill>
                <a:effectLst/>
                <a:latin typeface="+mn-lt"/>
                <a:ea typeface="+mn-ea"/>
                <a:cs typeface="+mn-cs"/>
              </a:rPr>
              <a:t>At this point, nobody else can get her crown, since every time </a:t>
            </a:r>
            <a:r>
              <a:rPr lang="en-GB" sz="1200" kern="1200" dirty="0" err="1" smtClean="0">
                <a:solidFill>
                  <a:schemeClr val="tx1"/>
                </a:solidFill>
                <a:effectLst/>
                <a:latin typeface="+mn-lt"/>
                <a:ea typeface="+mn-ea"/>
                <a:cs typeface="+mn-cs"/>
              </a:rPr>
              <a:t>KotET</a:t>
            </a:r>
            <a:r>
              <a:rPr lang="en-GB" sz="1200" kern="1200" dirty="0" smtClean="0">
                <a:solidFill>
                  <a:schemeClr val="tx1"/>
                </a:solidFill>
                <a:effectLst/>
                <a:latin typeface="+mn-lt"/>
                <a:ea typeface="+mn-ea"/>
                <a:cs typeface="+mn-cs"/>
              </a:rPr>
              <a:t> tries to send the compensation to Mallory, her </a:t>
            </a:r>
            <a:r>
              <a:rPr lang="en-GB" sz="1200" kern="1200" dirty="0" err="1" smtClean="0">
                <a:solidFill>
                  <a:schemeClr val="tx1"/>
                </a:solidFill>
                <a:effectLst/>
                <a:latin typeface="+mn-lt"/>
                <a:ea typeface="+mn-ea"/>
                <a:cs typeface="+mn-cs"/>
              </a:rPr>
              <a:t>fallback</a:t>
            </a:r>
            <a:r>
              <a:rPr lang="en-GB" sz="1200" kern="1200" dirty="0" smtClean="0">
                <a:solidFill>
                  <a:schemeClr val="tx1"/>
                </a:solidFill>
                <a:effectLst/>
                <a:latin typeface="+mn-lt"/>
                <a:ea typeface="+mn-ea"/>
                <a:cs typeface="+mn-cs"/>
              </a:rPr>
              <a:t> throws an exception, preventing the coronation to succeed. </a:t>
            </a:r>
            <a:endParaRPr lang="en-GB"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0" lvl="0" indent="0">
              <a:buNone/>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26</a:t>
            </a:fld>
            <a:endParaRPr lang="en-GB"/>
          </a:p>
        </p:txBody>
      </p:sp>
    </p:spTree>
    <p:extLst>
      <p:ext uri="{BB962C8B-B14F-4D97-AF65-F5344CB8AC3E}">
        <p14:creationId xmlns:p14="http://schemas.microsoft.com/office/powerpoint/2010/main" val="9363009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err="1" smtClean="0">
                <a:solidFill>
                  <a:schemeClr val="tx1"/>
                </a:solidFill>
                <a:latin typeface="+mn-lt"/>
                <a:ea typeface="+mn-ea"/>
                <a:cs typeface="+mn-cs"/>
              </a:rPr>
              <a:t>https</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www.kingoftheether.com</a:t>
            </a:r>
            <a:r>
              <a:rPr lang="it-IT" kern="1200" baseline="0" dirty="0" smtClean="0">
                <a:solidFill>
                  <a:schemeClr val="tx1"/>
                </a:solidFill>
                <a:latin typeface="+mn-lt"/>
                <a:ea typeface="+mn-ea"/>
                <a:cs typeface="+mn-cs"/>
              </a:rPr>
              <a:t>/</a:t>
            </a:r>
            <a:r>
              <a:rPr lang="it-IT" kern="1200" baseline="0" dirty="0" err="1" smtClean="0">
                <a:solidFill>
                  <a:schemeClr val="tx1"/>
                </a:solidFill>
                <a:latin typeface="+mn-lt"/>
                <a:ea typeface="+mn-ea"/>
                <a:cs typeface="+mn-cs"/>
              </a:rPr>
              <a:t>contract-safety-checklist.html</a:t>
            </a:r>
            <a:endParaRPr lang="it-IT" kern="1200" baseline="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POSSIBLE SOLUTIONS TO CHECK THE</a:t>
            </a:r>
            <a:r>
              <a:rPr lang="it-IT" sz="1200" kern="1200" baseline="0" dirty="0" smtClean="0">
                <a:solidFill>
                  <a:schemeClr val="tx1"/>
                </a:solidFill>
                <a:latin typeface="+mn-lt"/>
                <a:ea typeface="+mn-ea"/>
                <a:cs typeface="+mn-cs"/>
              </a:rPr>
              <a:t> KING.SEND</a:t>
            </a:r>
          </a:p>
          <a:p>
            <a:endParaRPr lang="it-IT"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dirty="0" err="1" smtClean="0">
                <a:solidFill>
                  <a:schemeClr val="tx1"/>
                </a:solidFill>
                <a:latin typeface="+mn-lt"/>
                <a:ea typeface="+mn-ea"/>
                <a:cs typeface="+mn-cs"/>
              </a:rPr>
              <a:t>Including</a:t>
            </a:r>
            <a:r>
              <a:rPr lang="it-IT" sz="1200" kern="1200" dirty="0" smtClean="0">
                <a:solidFill>
                  <a:schemeClr val="tx1"/>
                </a:solidFill>
                <a:latin typeface="+mn-lt"/>
                <a:ea typeface="+mn-ea"/>
                <a:cs typeface="+mn-cs"/>
              </a:rPr>
              <a:t> a </a:t>
            </a:r>
            <a:r>
              <a:rPr lang="it-IT" sz="1200" kern="1200" dirty="0" err="1" smtClean="0">
                <a:solidFill>
                  <a:schemeClr val="tx1"/>
                </a:solidFill>
                <a:latin typeface="+mn-lt"/>
                <a:ea typeface="+mn-ea"/>
                <a:cs typeface="+mn-cs"/>
              </a:rPr>
              <a:t>reasonable</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amount</a:t>
            </a:r>
            <a:r>
              <a:rPr lang="it-IT" sz="1200" kern="1200" dirty="0" smtClean="0">
                <a:solidFill>
                  <a:schemeClr val="tx1"/>
                </a:solidFill>
                <a:latin typeface="+mn-lt"/>
                <a:ea typeface="+mn-ea"/>
                <a:cs typeface="+mn-cs"/>
              </a:rPr>
              <a:t> of gas with </a:t>
            </a:r>
            <a:r>
              <a:rPr lang="it-IT" sz="1200" kern="1200" dirty="0" err="1" smtClean="0">
                <a:solidFill>
                  <a:schemeClr val="tx1"/>
                </a:solidFill>
                <a:latin typeface="+mn-lt"/>
                <a:ea typeface="+mn-ea"/>
                <a:cs typeface="+mn-cs"/>
              </a:rPr>
              <a:t>each</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payment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sent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you</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give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enough</a:t>
            </a:r>
            <a:r>
              <a:rPr lang="it-IT" sz="1200" kern="1200" baseline="0" dirty="0" smtClean="0">
                <a:solidFill>
                  <a:schemeClr val="tx1"/>
                </a:solidFill>
                <a:latin typeface="+mn-lt"/>
                <a:ea typeface="+mn-ea"/>
                <a:cs typeface="+mn-cs"/>
              </a:rPr>
              <a:t> gas to </a:t>
            </a:r>
            <a:r>
              <a:rPr lang="it-IT" sz="1200" kern="1200" baseline="0" dirty="0" err="1" smtClean="0">
                <a:solidFill>
                  <a:schemeClr val="tx1"/>
                </a:solidFill>
                <a:latin typeface="+mn-lt"/>
                <a:ea typeface="+mn-ea"/>
                <a:cs typeface="+mn-cs"/>
              </a:rPr>
              <a:t>make</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transaction</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possible</a:t>
            </a:r>
            <a:r>
              <a:rPr lang="it-IT" sz="1200" kern="1200" baseline="0" dirty="0" smtClean="0">
                <a:solidFill>
                  <a:schemeClr val="tx1"/>
                </a:solidFill>
                <a:latin typeface="+mn-lt"/>
                <a:ea typeface="+mn-ea"/>
                <a:cs typeface="+mn-cs"/>
              </a:rPr>
              <a:t>) OR </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kern="1200" baseline="0" dirty="0" err="1" smtClean="0">
                <a:solidFill>
                  <a:schemeClr val="tx1"/>
                </a:solidFill>
                <a:latin typeface="+mn-lt"/>
                <a:ea typeface="+mn-ea"/>
                <a:cs typeface="+mn-cs"/>
              </a:rPr>
              <a:t>If</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there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is</a:t>
            </a:r>
            <a:r>
              <a:rPr lang="it-IT" sz="1200" kern="1200" baseline="0" dirty="0" smtClean="0">
                <a:solidFill>
                  <a:schemeClr val="tx1"/>
                </a:solidFill>
                <a:latin typeface="+mn-lt"/>
                <a:ea typeface="+mn-ea"/>
                <a:cs typeface="+mn-cs"/>
              </a:rPr>
              <a:t> a </a:t>
            </a:r>
            <a:r>
              <a:rPr lang="it-IT" sz="1200" kern="1200" baseline="0" dirty="0" err="1" smtClean="0">
                <a:solidFill>
                  <a:schemeClr val="tx1"/>
                </a:solidFill>
                <a:latin typeface="+mn-lt"/>
                <a:ea typeface="+mn-ea"/>
                <a:cs typeface="+mn-cs"/>
              </a:rPr>
              <a:t>too</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expensive</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fallback</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the </a:t>
            </a:r>
            <a:r>
              <a:rPr lang="it-IT" sz="1200" kern="1200" baseline="0" dirty="0" err="1" smtClean="0">
                <a:solidFill>
                  <a:schemeClr val="tx1"/>
                </a:solidFill>
                <a:latin typeface="+mn-lt"/>
                <a:ea typeface="+mn-ea"/>
                <a:cs typeface="+mn-cs"/>
              </a:rPr>
              <a:t>payment</a:t>
            </a:r>
            <a:r>
              <a:rPr lang="it-IT" sz="1200" kern="1200" baseline="0" dirty="0" smtClean="0">
                <a:solidFill>
                  <a:schemeClr val="tx1"/>
                </a:solidFill>
                <a:latin typeface="+mn-lt"/>
                <a:ea typeface="+mn-ea"/>
                <a:cs typeface="+mn-cs"/>
              </a:rPr>
              <a:t> </a:t>
            </a:r>
            <a:r>
              <a:rPr lang="it-IT" sz="1200" kern="1200" baseline="0" dirty="0" err="1" smtClean="0">
                <a:solidFill>
                  <a:schemeClr val="tx1"/>
                </a:solidFill>
                <a:latin typeface="+mn-lt"/>
                <a:ea typeface="+mn-ea"/>
                <a:cs typeface="+mn-cs"/>
              </a:rPr>
              <a:t>throws</a:t>
            </a:r>
            <a:r>
              <a:rPr lang="it-IT" sz="1200" kern="1200" baseline="0" dirty="0" smtClean="0">
                <a:solidFill>
                  <a:schemeClr val="tx1"/>
                </a:solidFill>
                <a:latin typeface="+mn-lt"/>
                <a:ea typeface="+mn-ea"/>
                <a:cs typeface="+mn-cs"/>
              </a:rPr>
              <a:t> an </a:t>
            </a:r>
            <a:r>
              <a:rPr lang="it-IT" sz="1200" kern="1200" baseline="0" dirty="0" err="1" smtClean="0">
                <a:solidFill>
                  <a:schemeClr val="tx1"/>
                </a:solidFill>
                <a:latin typeface="+mn-lt"/>
                <a:ea typeface="+mn-ea"/>
                <a:cs typeface="+mn-cs"/>
              </a:rPr>
              <a:t>exception</a:t>
            </a:r>
            <a:endParaRPr lang="it-IT" sz="1200" kern="1200" dirty="0" smtClean="0">
              <a:solidFill>
                <a:schemeClr val="tx1"/>
              </a:solidFill>
              <a:latin typeface="+mn-lt"/>
              <a:ea typeface="+mn-ea"/>
              <a:cs typeface="+mn-cs"/>
            </a:endParaRPr>
          </a:p>
          <a:p>
            <a:r>
              <a:rPr lang="it-IT" sz="1200" kern="1200" dirty="0" smtClean="0">
                <a:solidFill>
                  <a:schemeClr val="tx1"/>
                </a:solidFill>
                <a:latin typeface="+mn-lt"/>
                <a:ea typeface="+mn-ea"/>
                <a:cs typeface="+mn-cs"/>
              </a:rPr>
              <a:t>.</a:t>
            </a:r>
            <a:endParaRPr lang="it-IT" sz="1200" u="sng" kern="1200" baseline="0" dirty="0" smtClean="0">
              <a:solidFill>
                <a:schemeClr val="tx1"/>
              </a:solidFill>
              <a:latin typeface="+mn-lt"/>
              <a:ea typeface="+mn-ea"/>
              <a:cs typeface="+mn-cs"/>
            </a:endParaRPr>
          </a:p>
          <a:p>
            <a:endParaRPr lang="it-IT" sz="1200" u="sng"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smtClean="0">
                <a:solidFill>
                  <a:schemeClr val="tx1"/>
                </a:solidFill>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u="sng" kern="1200" baseline="0" dirty="0" err="1" smtClean="0">
                <a:solidFill>
                  <a:schemeClr val="tx1"/>
                </a:solidFill>
                <a:latin typeface="+mn-lt"/>
                <a:ea typeface="+mn-ea"/>
                <a:cs typeface="+mn-cs"/>
              </a:rPr>
              <a:t>If</a:t>
            </a:r>
            <a:r>
              <a:rPr lang="it-IT" sz="1200" u="sng" kern="1200" baseline="0" dirty="0" smtClean="0">
                <a:solidFill>
                  <a:schemeClr val="tx1"/>
                </a:solidFill>
                <a:latin typeface="+mn-lt"/>
                <a:ea typeface="+mn-ea"/>
                <a:cs typeface="+mn-cs"/>
              </a:rPr>
              <a:t> an </a:t>
            </a:r>
            <a:r>
              <a:rPr lang="it-IT" sz="1200" u="sng" kern="1200" baseline="0" dirty="0" err="1" smtClean="0">
                <a:solidFill>
                  <a:schemeClr val="tx1"/>
                </a:solidFill>
                <a:latin typeface="+mn-lt"/>
                <a:ea typeface="+mn-ea"/>
                <a:cs typeface="+mn-cs"/>
              </a:rPr>
              <a:t>exception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is</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thrown</a:t>
            </a:r>
            <a:r>
              <a:rPr lang="it-IT" sz="1200" u="sng" kern="1200" baseline="0" dirty="0" smtClean="0">
                <a:solidFill>
                  <a:schemeClr val="tx1"/>
                </a:solidFill>
                <a:latin typeface="+mn-lt"/>
                <a:ea typeface="+mn-ea"/>
                <a:cs typeface="+mn-cs"/>
              </a:rPr>
              <a:t> the </a:t>
            </a:r>
            <a:r>
              <a:rPr lang="it-IT" sz="1200" u="sng" kern="1200" baseline="0" dirty="0" err="1" smtClean="0">
                <a:solidFill>
                  <a:schemeClr val="tx1"/>
                </a:solidFill>
                <a:latin typeface="+mn-lt"/>
                <a:ea typeface="+mn-ea"/>
                <a:cs typeface="+mn-cs"/>
              </a:rPr>
              <a:t>whole</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transaction</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has</a:t>
            </a:r>
            <a:r>
              <a:rPr lang="it-IT" sz="1200" u="sng" kern="1200" baseline="0" dirty="0" smtClean="0">
                <a:solidFill>
                  <a:schemeClr val="tx1"/>
                </a:solidFill>
                <a:latin typeface="+mn-lt"/>
                <a:ea typeface="+mn-ea"/>
                <a:cs typeface="+mn-cs"/>
              </a:rPr>
              <a:t> to be </a:t>
            </a:r>
            <a:r>
              <a:rPr lang="it-IT" sz="1200" u="sng" kern="1200" baseline="0" dirty="0" err="1" smtClean="0">
                <a:solidFill>
                  <a:schemeClr val="tx1"/>
                </a:solidFill>
                <a:latin typeface="+mn-lt"/>
                <a:ea typeface="+mn-ea"/>
                <a:cs typeface="+mn-cs"/>
              </a:rPr>
              <a:t>reverted</a:t>
            </a:r>
            <a:r>
              <a:rPr lang="it-IT" sz="1200" u="sng" kern="1200" baseline="0" dirty="0" smtClean="0">
                <a:solidFill>
                  <a:schemeClr val="tx1"/>
                </a:solidFill>
                <a:latin typeface="+mn-lt"/>
                <a:ea typeface="+mn-ea"/>
                <a:cs typeface="+mn-cs"/>
              </a:rPr>
              <a:t> and </a:t>
            </a:r>
            <a:r>
              <a:rPr lang="it-IT" sz="1200" u="sng" kern="1200" baseline="0" dirty="0" err="1" smtClean="0">
                <a:solidFill>
                  <a:schemeClr val="tx1"/>
                </a:solidFill>
                <a:latin typeface="+mn-lt"/>
                <a:ea typeface="+mn-ea"/>
                <a:cs typeface="+mn-cs"/>
              </a:rPr>
              <a:t>not</a:t>
            </a:r>
            <a:r>
              <a:rPr lang="it-IT" sz="1200" u="sng" kern="1200" baseline="0" dirty="0" smtClean="0">
                <a:solidFill>
                  <a:schemeClr val="tx1"/>
                </a:solidFill>
                <a:latin typeface="+mn-lt"/>
                <a:ea typeface="+mn-ea"/>
                <a:cs typeface="+mn-cs"/>
              </a:rPr>
              <a:t> </a:t>
            </a:r>
            <a:r>
              <a:rPr lang="it-IT" sz="1200" u="sng" kern="1200" baseline="0" dirty="0" err="1" smtClean="0">
                <a:solidFill>
                  <a:schemeClr val="tx1"/>
                </a:solidFill>
                <a:latin typeface="+mn-lt"/>
                <a:ea typeface="+mn-ea"/>
                <a:cs typeface="+mn-cs"/>
              </a:rPr>
              <a:t>only</a:t>
            </a:r>
            <a:r>
              <a:rPr lang="it-IT" sz="1200" u="sng" kern="1200" baseline="0" dirty="0" smtClean="0">
                <a:solidFill>
                  <a:schemeClr val="tx1"/>
                </a:solidFill>
                <a:latin typeface="+mn-lt"/>
                <a:ea typeface="+mn-ea"/>
                <a:cs typeface="+mn-cs"/>
              </a:rPr>
              <a:t> a state.</a:t>
            </a: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27</a:t>
            </a:fld>
            <a:endParaRPr lang="en-GB"/>
          </a:p>
        </p:txBody>
      </p:sp>
    </p:spTree>
    <p:extLst>
      <p:ext uri="{BB962C8B-B14F-4D97-AF65-F5344CB8AC3E}">
        <p14:creationId xmlns:p14="http://schemas.microsoft.com/office/powerpoint/2010/main" val="111143568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And </a:t>
            </a:r>
            <a:r>
              <a:rPr lang="it-IT" sz="1200" kern="1200" dirty="0" err="1" smtClean="0">
                <a:solidFill>
                  <a:schemeClr val="tx1"/>
                </a:solidFill>
                <a:effectLst/>
                <a:latin typeface="+mn-lt"/>
                <a:ea typeface="+mn-ea"/>
                <a:cs typeface="+mn-cs"/>
              </a:rPr>
              <a:t>now</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baseline="0" dirty="0" smtClean="0">
                <a:solidFill>
                  <a:schemeClr val="tx1"/>
                </a:solidFill>
                <a:effectLst/>
                <a:latin typeface="+mn-lt"/>
                <a:ea typeface="+mn-ea"/>
                <a:cs typeface="+mn-cs"/>
              </a:rPr>
              <a:t> and </a:t>
            </a:r>
            <a:r>
              <a:rPr lang="it-IT" sz="1200" kern="1200" baseline="0" dirty="0" err="1" smtClean="0">
                <a:solidFill>
                  <a:schemeClr val="tx1"/>
                </a:solidFill>
                <a:effectLst/>
                <a:latin typeface="+mn-lt"/>
                <a:ea typeface="+mn-ea"/>
                <a:cs typeface="+mn-cs"/>
              </a:rPr>
              <a:t>Evens</a:t>
            </a:r>
            <a:r>
              <a:rPr lang="it-IT" sz="1200" kern="1200" baseline="0" dirty="0" smtClean="0">
                <a:solidFill>
                  <a:schemeClr val="tx1"/>
                </a:solidFill>
                <a:effectLst/>
                <a:latin typeface="+mn-lt"/>
                <a:ea typeface="+mn-ea"/>
                <a:cs typeface="+mn-cs"/>
              </a:rPr>
              <a:t> game </a:t>
            </a:r>
            <a:r>
              <a:rPr lang="it-IT" sz="1200" kern="1200" baseline="0" dirty="0" err="1" smtClean="0">
                <a:solidFill>
                  <a:schemeClr val="tx1"/>
                </a:solidFill>
                <a:effectLst/>
                <a:latin typeface="+mn-lt"/>
                <a:ea typeface="+mn-ea"/>
                <a:cs typeface="+mn-cs"/>
              </a:rPr>
              <a:t>between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players</a:t>
            </a:r>
            <a:r>
              <a:rPr lang="it-IT" sz="1200" kern="1200" baseline="0" dirty="0" smtClean="0">
                <a:solidFill>
                  <a:schemeClr val="tx1"/>
                </a:solidFill>
                <a:effectLst/>
                <a:latin typeface="+mn-lt"/>
                <a:ea typeface="+mn-ea"/>
                <a:cs typeface="+mn-cs"/>
              </a:rPr>
              <a:t>.</a:t>
            </a:r>
            <a:br>
              <a:rPr lang="it-IT" sz="1200" kern="1200" baseline="0" dirty="0" smtClean="0">
                <a:solidFill>
                  <a:schemeClr val="tx1"/>
                </a:solidFill>
                <a:effectLst/>
                <a:latin typeface="+mn-lt"/>
                <a:ea typeface="+mn-ea"/>
                <a:cs typeface="+mn-cs"/>
              </a:rPr>
            </a:br>
            <a:r>
              <a:rPr lang="it-IT" sz="1200" kern="1200" baseline="0" dirty="0" err="1" smtClean="0">
                <a:solidFill>
                  <a:schemeClr val="tx1"/>
                </a:solidFill>
                <a:effectLst/>
                <a:latin typeface="+mn-lt"/>
                <a:ea typeface="+mn-ea"/>
                <a:cs typeface="+mn-cs"/>
              </a:rPr>
              <a:t>Each</a:t>
            </a:r>
            <a:r>
              <a:rPr lang="it-IT" sz="1200" kern="1200" baseline="0" dirty="0" smtClean="0">
                <a:solidFill>
                  <a:schemeClr val="tx1"/>
                </a:solidFill>
                <a:effectLst/>
                <a:latin typeface="+mn-lt"/>
                <a:ea typeface="+mn-ea"/>
                <a:cs typeface="+mn-cs"/>
              </a:rPr>
              <a:t> player </a:t>
            </a:r>
            <a:r>
              <a:rPr lang="it-IT" sz="1200" kern="1200" baseline="0" dirty="0" err="1" smtClean="0">
                <a:solidFill>
                  <a:schemeClr val="tx1"/>
                </a:solidFill>
                <a:effectLst/>
                <a:latin typeface="+mn-lt"/>
                <a:ea typeface="+mn-ea"/>
                <a:cs typeface="+mn-cs"/>
              </a:rPr>
              <a:t>chooses</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number</a:t>
            </a:r>
            <a:r>
              <a:rPr lang="it-IT" sz="1200" kern="1200" baseline="0" dirty="0" smtClean="0">
                <a:solidFill>
                  <a:schemeClr val="tx1"/>
                </a:solidFill>
                <a:effectLst/>
                <a:latin typeface="+mn-lt"/>
                <a:ea typeface="+mn-ea"/>
                <a:cs typeface="+mn-cs"/>
              </a:rPr>
              <a:t>,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the sum of the </a:t>
            </a:r>
            <a:r>
              <a:rPr lang="it-IT" sz="1200" kern="1200" baseline="0" dirty="0" err="1" smtClean="0">
                <a:solidFill>
                  <a:schemeClr val="tx1"/>
                </a:solidFill>
                <a:effectLst/>
                <a:latin typeface="+mn-lt"/>
                <a:ea typeface="+mn-ea"/>
                <a:cs typeface="+mn-cs"/>
              </a:rPr>
              <a:t>two</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numbers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even</a:t>
            </a:r>
            <a:r>
              <a:rPr lang="it-IT" sz="1200" kern="1200" baseline="0" dirty="0" smtClean="0">
                <a:solidFill>
                  <a:schemeClr val="tx1"/>
                </a:solidFill>
                <a:effectLst/>
                <a:latin typeface="+mn-lt"/>
                <a:ea typeface="+mn-ea"/>
                <a:cs typeface="+mn-cs"/>
              </a:rPr>
              <a:t> --&gt; the first player </a:t>
            </a:r>
            <a:r>
              <a:rPr lang="it-IT" sz="1200" kern="1200" baseline="0" dirty="0" err="1" smtClean="0">
                <a:solidFill>
                  <a:schemeClr val="tx1"/>
                </a:solidFill>
                <a:effectLst/>
                <a:latin typeface="+mn-lt"/>
                <a:ea typeface="+mn-ea"/>
                <a:cs typeface="+mn-cs"/>
              </a:rPr>
              <a:t>wins</a:t>
            </a:r>
            <a:r>
              <a:rPr lang="it-IT" sz="1200" kern="1200" baseline="0" dirty="0" smtClean="0">
                <a:solidFill>
                  <a:schemeClr val="tx1"/>
                </a:solidFill>
                <a:effectLst/>
                <a:latin typeface="+mn-lt"/>
                <a:ea typeface="+mn-ea"/>
                <a:cs typeface="+mn-cs"/>
              </a:rPr>
              <a:t/>
            </a:r>
            <a:br>
              <a:rPr lang="it-IT" sz="1200" kern="1200" baseline="0" dirty="0" smtClean="0">
                <a:solidFill>
                  <a:schemeClr val="tx1"/>
                </a:solidFill>
                <a:effectLst/>
                <a:latin typeface="+mn-lt"/>
                <a:ea typeface="+mn-ea"/>
                <a:cs typeface="+mn-cs"/>
              </a:rPr>
            </a:b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otherwise</a:t>
            </a:r>
            <a:r>
              <a:rPr lang="it-IT" sz="1200" kern="1200" baseline="0" dirty="0" smtClean="0">
                <a:solidFill>
                  <a:schemeClr val="tx1"/>
                </a:solidFill>
                <a:effectLst/>
                <a:latin typeface="+mn-lt"/>
                <a:ea typeface="+mn-ea"/>
                <a:cs typeface="+mn-cs"/>
              </a:rPr>
              <a:t> the secondo </a:t>
            </a:r>
            <a:r>
              <a:rPr lang="it-IT" sz="1200" kern="1200" baseline="0" dirty="0" err="1" smtClean="0">
                <a:solidFill>
                  <a:schemeClr val="tx1"/>
                </a:solidFill>
                <a:effectLst/>
                <a:latin typeface="+mn-lt"/>
                <a:ea typeface="+mn-ea"/>
                <a:cs typeface="+mn-cs"/>
              </a:rPr>
              <a:t>one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wins</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Consider</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which</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simple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odds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evens</a:t>
            </a:r>
            <a:r>
              <a:rPr lang="it-IT" sz="1200" kern="1200" dirty="0" smtClean="0">
                <a:solidFill>
                  <a:schemeClr val="tx1"/>
                </a:solidFill>
                <a:effectLst/>
                <a:latin typeface="+mn-lt"/>
                <a:ea typeface="+mn-ea"/>
                <a:cs typeface="+mn-cs"/>
              </a:rPr>
              <a:t>” game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players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Each</a:t>
            </a:r>
            <a:r>
              <a:rPr lang="it-IT" sz="1200" kern="1200" dirty="0" smtClean="0">
                <a:solidFill>
                  <a:schemeClr val="tx1"/>
                </a:solidFill>
                <a:effectLst/>
                <a:latin typeface="+mn-lt"/>
                <a:ea typeface="+mn-ea"/>
                <a:cs typeface="+mn-cs"/>
              </a:rPr>
              <a:t> player </a:t>
            </a:r>
            <a:r>
              <a:rPr lang="it-IT" sz="1200" kern="1200" dirty="0" err="1" smtClean="0">
                <a:solidFill>
                  <a:schemeClr val="tx1"/>
                </a:solidFill>
                <a:effectLst/>
                <a:latin typeface="+mn-lt"/>
                <a:ea typeface="+mn-ea"/>
                <a:cs typeface="+mn-cs"/>
              </a:rPr>
              <a:t>chooses</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number</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if</a:t>
            </a:r>
            <a:r>
              <a:rPr lang="it-IT" sz="1200" kern="1200" dirty="0" smtClean="0">
                <a:solidFill>
                  <a:schemeClr val="tx1"/>
                </a:solidFill>
                <a:effectLst/>
                <a:latin typeface="+mn-lt"/>
                <a:ea typeface="+mn-ea"/>
                <a:cs typeface="+mn-cs"/>
              </a:rPr>
              <a:t> the sum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even</a:t>
            </a:r>
            <a:r>
              <a:rPr lang="it-IT" sz="1200" kern="1200" dirty="0" smtClean="0">
                <a:solidFill>
                  <a:schemeClr val="tx1"/>
                </a:solidFill>
                <a:effectLst/>
                <a:latin typeface="+mn-lt"/>
                <a:ea typeface="+mn-ea"/>
                <a:cs typeface="+mn-cs"/>
              </a:rPr>
              <a:t>, the first player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second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one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wins</a:t>
            </a:r>
            <a:r>
              <a:rPr lang="it-IT" sz="1200" kern="120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28</a:t>
            </a:fld>
            <a:endParaRPr lang="en-GB"/>
          </a:p>
        </p:txBody>
      </p:sp>
    </p:spTree>
    <p:extLst>
      <p:ext uri="{BB962C8B-B14F-4D97-AF65-F5344CB8AC3E}">
        <p14:creationId xmlns:p14="http://schemas.microsoft.com/office/powerpoint/2010/main" val="21727758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The contract works as follows: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contract records the bets of two players in the field players</a:t>
            </a:r>
            <a:r>
              <a:rPr lang="en-GB" sz="1200" kern="1200" baseline="0" dirty="0" smtClean="0">
                <a:solidFill>
                  <a:schemeClr val="tx1"/>
                </a:solidFill>
                <a:effectLst/>
                <a:latin typeface="+mn-lt"/>
                <a:ea typeface="+mn-ea"/>
                <a:cs typeface="+mn-cs"/>
              </a:rPr>
              <a:t> (line2) </a:t>
            </a:r>
            <a:r>
              <a:rPr lang="en-GB" sz="1200" kern="1200" dirty="0" smtClean="0">
                <a:solidFill>
                  <a:schemeClr val="tx1"/>
                </a:solidFill>
                <a:effectLst/>
                <a:latin typeface="+mn-lt"/>
                <a:ea typeface="+mn-ea"/>
                <a:cs typeface="+mn-cs"/>
              </a:rPr>
              <a:t>Since this field is private, other contracts cannot directly read it.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To</a:t>
            </a:r>
            <a:r>
              <a:rPr lang="en-GB" sz="1200" kern="1200" baseline="0" dirty="0" smtClean="0">
                <a:solidFill>
                  <a:schemeClr val="tx1"/>
                </a:solidFill>
                <a:effectLst/>
                <a:latin typeface="+mn-lt"/>
                <a:ea typeface="+mn-ea"/>
                <a:cs typeface="+mn-cs"/>
              </a:rPr>
              <a:t> join the game each player has to play 1 ether (line 8: function play). </a:t>
            </a:r>
            <a:r>
              <a:rPr lang="en-GB" sz="1200" kern="1200" dirty="0" smtClean="0">
                <a:solidFill>
                  <a:schemeClr val="tx1"/>
                </a:solidFill>
                <a:effectLst/>
                <a:latin typeface="+mn-lt"/>
                <a:ea typeface="+mn-ea"/>
                <a:cs typeface="+mn-cs"/>
              </a:rPr>
              <a:t>If the amount transferred is different, it is sent back to the player by throwing an exception (line 9).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Once</a:t>
            </a:r>
            <a:r>
              <a:rPr lang="en-GB" sz="1200" kern="1200" baseline="0" dirty="0" smtClean="0">
                <a:solidFill>
                  <a:schemeClr val="tx1"/>
                </a:solidFill>
                <a:effectLst/>
                <a:latin typeface="+mn-lt"/>
                <a:ea typeface="+mn-ea"/>
                <a:cs typeface="+mn-cs"/>
              </a:rPr>
              <a:t> the second player join the game -&gt; the method </a:t>
            </a:r>
            <a:r>
              <a:rPr lang="en-GB" sz="1200" kern="1200" baseline="0" dirty="0" err="1" smtClean="0">
                <a:solidFill>
                  <a:schemeClr val="tx1"/>
                </a:solidFill>
                <a:effectLst/>
                <a:latin typeface="+mn-lt"/>
                <a:ea typeface="+mn-ea"/>
                <a:cs typeface="+mn-cs"/>
              </a:rPr>
              <a:t>andTheWinnerIs</a:t>
            </a:r>
            <a:r>
              <a:rPr lang="en-GB" sz="1200" kern="1200" baseline="0" dirty="0" smtClean="0">
                <a:solidFill>
                  <a:schemeClr val="tx1"/>
                </a:solidFill>
                <a:effectLst/>
                <a:latin typeface="+mn-lt"/>
                <a:ea typeface="+mn-ea"/>
                <a:cs typeface="+mn-cs"/>
              </a:rPr>
              <a:t>() (line 12) is called </a:t>
            </a: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1.8ether is sent</a:t>
            </a:r>
            <a:r>
              <a:rPr lang="en-GB" sz="1200" kern="1200" baseline="0" dirty="0" smtClean="0">
                <a:solidFill>
                  <a:schemeClr val="tx1"/>
                </a:solidFill>
                <a:effectLst/>
                <a:latin typeface="+mn-lt"/>
                <a:ea typeface="+mn-ea"/>
                <a:cs typeface="+mn-cs"/>
              </a:rPr>
              <a:t> to </a:t>
            </a:r>
            <a:r>
              <a:rPr lang="en-GB" sz="1200" kern="1200" dirty="0" smtClean="0">
                <a:solidFill>
                  <a:schemeClr val="tx1"/>
                </a:solidFill>
                <a:effectLst/>
                <a:latin typeface="+mn-lt"/>
                <a:ea typeface="+mn-ea"/>
                <a:cs typeface="+mn-cs"/>
              </a:rPr>
              <a:t>the winner (line 17)</a:t>
            </a:r>
            <a:r>
              <a:rPr lang="en-GB" sz="1200" kern="1200" baseline="0" dirty="0" smtClean="0">
                <a:solidFill>
                  <a:schemeClr val="tx1"/>
                </a:solidFill>
                <a:effectLst/>
                <a:latin typeface="+mn-lt"/>
                <a:ea typeface="+mn-ea"/>
                <a:cs typeface="+mn-cs"/>
              </a:rPr>
              <a:t> and then  the players are deleted</a:t>
            </a: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The remaining 0.2ether are kept by the contract, and they can be collected by the owner via </a:t>
            </a:r>
            <a:r>
              <a:rPr lang="en-GB" sz="1200" kern="1200" dirty="0" err="1" smtClean="0">
                <a:solidFill>
                  <a:schemeClr val="tx1"/>
                </a:solidFill>
                <a:effectLst/>
                <a:latin typeface="+mn-lt"/>
                <a:ea typeface="+mn-ea"/>
                <a:cs typeface="+mn-cs"/>
              </a:rPr>
              <a:t>getProfit</a:t>
            </a:r>
            <a:r>
              <a:rPr lang="en-GB" sz="1200" kern="1200" dirty="0" smtClean="0">
                <a:solidFill>
                  <a:schemeClr val="tx1"/>
                </a:solidFill>
                <a:effectLst/>
                <a:latin typeface="+mn-lt"/>
                <a:ea typeface="+mn-ea"/>
                <a:cs typeface="+mn-cs"/>
              </a:rPr>
              <a:t>().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a:t>
            </a:r>
            <a:r>
              <a:rPr lang="en-GB" baseline="0" dirty="0" smtClean="0"/>
              <a:t> ATTACK</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 works as follow:</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baseline="0" dirty="0" smtClean="0"/>
              <a:t>The attacker impersonates the secondo player and simply waits that the first player makes his bet.</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2. </a:t>
            </a:r>
            <a:r>
              <a:rPr lang="en-GB" sz="1200" kern="1200" dirty="0" smtClean="0">
                <a:solidFill>
                  <a:schemeClr val="tx1"/>
                </a:solidFill>
                <a:effectLst/>
                <a:latin typeface="+mn-lt"/>
                <a:ea typeface="+mn-ea"/>
                <a:cs typeface="+mn-cs"/>
              </a:rPr>
              <a:t>Now, although the field players is private, the adversary can infer the first player’s bet, by inspecting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transaction where he joined the game.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GB" dirty="0" smtClean="0"/>
              <a:t>3. </a:t>
            </a:r>
            <a:r>
              <a:rPr lang="en-GB" sz="1200" kern="1200" dirty="0" smtClean="0">
                <a:solidFill>
                  <a:schemeClr val="tx1"/>
                </a:solidFill>
                <a:effectLst/>
                <a:latin typeface="+mn-lt"/>
                <a:ea typeface="+mn-ea"/>
                <a:cs typeface="+mn-cs"/>
                <a:sym typeface="Wingdings"/>
              </a:rPr>
              <a:t></a:t>
            </a:r>
            <a:r>
              <a:rPr lang="en-GB" sz="1200" kern="1200" dirty="0" smtClean="0">
                <a:solidFill>
                  <a:schemeClr val="tx1"/>
                </a:solidFill>
                <a:effectLst/>
                <a:latin typeface="+mn-lt"/>
                <a:ea typeface="+mn-ea"/>
                <a:cs typeface="+mn-cs"/>
              </a:rPr>
              <a:t>the adversary can win the game by invoking play with a suitable bet19. </a:t>
            </a:r>
            <a:endParaRPr lang="en-GB"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endParaRPr lang="en-GB" dirty="0" smtClean="0"/>
          </a:p>
          <a:p>
            <a:pPr marL="228600" marR="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GB"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29</a:t>
            </a:fld>
            <a:endParaRPr lang="en-GB"/>
          </a:p>
        </p:txBody>
      </p:sp>
    </p:spTree>
    <p:extLst>
      <p:ext uri="{BB962C8B-B14F-4D97-AF65-F5344CB8AC3E}">
        <p14:creationId xmlns:p14="http://schemas.microsoft.com/office/powerpoint/2010/main" val="18048388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ILE</a:t>
            </a:r>
            <a:endParaRPr lang="it-IT"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a:t>
            </a:fld>
            <a:endParaRPr lang="en-GB"/>
          </a:p>
        </p:txBody>
      </p:sp>
    </p:spTree>
    <p:extLst>
      <p:ext uri="{BB962C8B-B14F-4D97-AF65-F5344CB8AC3E}">
        <p14:creationId xmlns:p14="http://schemas.microsoft.com/office/powerpoint/2010/main" val="13705202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vulnerability</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expolited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contract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called</a:t>
            </a:r>
            <a:r>
              <a:rPr lang="it-IT" kern="1200" baseline="0" dirty="0" smtClean="0">
                <a:solidFill>
                  <a:schemeClr val="tx1"/>
                </a:solidFill>
                <a:latin typeface="+mn-lt"/>
                <a:ea typeface="+mn-ea"/>
                <a:cs typeface="+mn-cs"/>
              </a:rPr>
              <a:t> "KEEPING SECRETS"</a:t>
            </a:r>
          </a:p>
          <a:p>
            <a:pPr marL="685800" lvl="1" indent="-228600">
              <a:buAutoNum type="arabicPeriod"/>
            </a:pPr>
            <a:r>
              <a:rPr lang="it-IT" kern="1200" baseline="0" dirty="0" err="1" smtClean="0">
                <a:solidFill>
                  <a:schemeClr val="tx1"/>
                </a:solidFill>
                <a:latin typeface="+mn-lt"/>
                <a:ea typeface="+mn-ea"/>
                <a:cs typeface="+mn-cs"/>
              </a:rPr>
              <a:t>As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said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beofre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making</a:t>
            </a:r>
            <a:r>
              <a:rPr lang="it-IT" kern="1200" baseline="0" dirty="0" smtClean="0">
                <a:solidFill>
                  <a:schemeClr val="tx1"/>
                </a:solidFill>
                <a:latin typeface="+mn-lt"/>
                <a:ea typeface="+mn-ea"/>
                <a:cs typeface="+mn-cs"/>
              </a:rPr>
              <a:t> a </a:t>
            </a:r>
            <a:r>
              <a:rPr lang="it-IT" kern="1200" baseline="0" dirty="0" err="1" smtClean="0">
                <a:solidFill>
                  <a:schemeClr val="tx1"/>
                </a:solidFill>
                <a:latin typeface="+mn-lt"/>
                <a:ea typeface="+mn-ea"/>
                <a:cs typeface="+mn-cs"/>
              </a:rPr>
              <a:t>value</a:t>
            </a:r>
            <a:r>
              <a:rPr lang="it-IT" kern="1200" baseline="0" dirty="0" smtClean="0">
                <a:solidFill>
                  <a:schemeClr val="tx1"/>
                </a:solidFill>
                <a:latin typeface="+mn-lt"/>
                <a:ea typeface="+mn-ea"/>
                <a:cs typeface="+mn-cs"/>
              </a:rPr>
              <a:t> private </a:t>
            </a:r>
            <a:r>
              <a:rPr lang="it-IT" kern="1200" baseline="0" dirty="0" err="1" smtClean="0">
                <a:solidFill>
                  <a:schemeClr val="tx1"/>
                </a:solidFill>
                <a:latin typeface="+mn-lt"/>
                <a:ea typeface="+mn-ea"/>
                <a:cs typeface="+mn-cs"/>
              </a:rPr>
              <a:t>does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not</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guarantee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secrecy</a:t>
            </a: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err="1" smtClean="0">
                <a:solidFill>
                  <a:schemeClr val="tx1"/>
                </a:solidFill>
                <a:latin typeface="+mn-lt"/>
                <a:ea typeface="+mn-ea"/>
                <a:cs typeface="+mn-cs"/>
              </a:rPr>
              <a:t>Since</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blockchain</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is</a:t>
            </a:r>
            <a:r>
              <a:rPr lang="it-IT" kern="1200" baseline="0" dirty="0" smtClean="0">
                <a:solidFill>
                  <a:schemeClr val="tx1"/>
                </a:solidFill>
                <a:latin typeface="+mn-lt"/>
                <a:ea typeface="+mn-ea"/>
                <a:cs typeface="+mn-cs"/>
              </a:rPr>
              <a:t> public, </a:t>
            </a:r>
            <a:r>
              <a:rPr lang="it-IT" kern="1200" baseline="0" dirty="0" err="1" smtClean="0">
                <a:solidFill>
                  <a:schemeClr val="tx1"/>
                </a:solidFill>
                <a:latin typeface="+mn-lt"/>
                <a:ea typeface="+mn-ea"/>
                <a:cs typeface="+mn-cs"/>
              </a:rPr>
              <a:t>everybody</a:t>
            </a:r>
            <a:r>
              <a:rPr lang="it-IT" kern="1200" baseline="0" dirty="0" smtClean="0">
                <a:solidFill>
                  <a:schemeClr val="tx1"/>
                </a:solidFill>
                <a:latin typeface="+mn-lt"/>
                <a:ea typeface="+mn-ea"/>
                <a:cs typeface="+mn-cs"/>
              </a:rPr>
              <a:t> can </a:t>
            </a:r>
            <a:r>
              <a:rPr lang="it-IT" kern="1200" baseline="0" dirty="0" err="1" smtClean="0">
                <a:solidFill>
                  <a:schemeClr val="tx1"/>
                </a:solidFill>
                <a:latin typeface="+mn-lt"/>
                <a:ea typeface="+mn-ea"/>
                <a:cs typeface="+mn-cs"/>
              </a:rPr>
              <a:t>inspect</a:t>
            </a:r>
            <a:r>
              <a:rPr lang="it-IT" kern="1200" baseline="0" dirty="0" smtClean="0">
                <a:solidFill>
                  <a:schemeClr val="tx1"/>
                </a:solidFill>
                <a:latin typeface="+mn-lt"/>
                <a:ea typeface="+mn-ea"/>
                <a:cs typeface="+mn-cs"/>
              </a:rPr>
              <a:t> the </a:t>
            </a:r>
            <a:r>
              <a:rPr lang="it-IT" kern="1200" baseline="0" dirty="0" err="1" smtClean="0">
                <a:solidFill>
                  <a:schemeClr val="tx1"/>
                </a:solidFill>
                <a:latin typeface="+mn-lt"/>
                <a:ea typeface="+mn-ea"/>
                <a:cs typeface="+mn-cs"/>
              </a:rPr>
              <a:t>content</a:t>
            </a:r>
            <a:r>
              <a:rPr lang="it-IT" kern="1200" baseline="0" dirty="0" smtClean="0">
                <a:solidFill>
                  <a:schemeClr val="tx1"/>
                </a:solidFill>
                <a:latin typeface="+mn-lt"/>
                <a:ea typeface="+mn-ea"/>
                <a:cs typeface="+mn-cs"/>
              </a:rPr>
              <a:t> of the </a:t>
            </a:r>
            <a:r>
              <a:rPr lang="it-IT" kern="1200" baseline="0" dirty="0" err="1" smtClean="0">
                <a:solidFill>
                  <a:schemeClr val="tx1"/>
                </a:solidFill>
                <a:latin typeface="+mn-lt"/>
                <a:ea typeface="+mn-ea"/>
                <a:cs typeface="+mn-cs"/>
              </a:rPr>
              <a:t>transaction</a:t>
            </a: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r>
              <a:rPr lang="it-IT" kern="1200" baseline="0" dirty="0" smtClean="0">
                <a:solidFill>
                  <a:schemeClr val="tx1"/>
                </a:solidFill>
                <a:latin typeface="+mn-lt"/>
                <a:ea typeface="+mn-ea"/>
                <a:cs typeface="+mn-cs"/>
              </a:rPr>
              <a:t>To </a:t>
            </a:r>
            <a:r>
              <a:rPr lang="it-IT" kern="1200" baseline="0" dirty="0" err="1" smtClean="0">
                <a:solidFill>
                  <a:schemeClr val="tx1"/>
                </a:solidFill>
                <a:latin typeface="+mn-lt"/>
                <a:ea typeface="+mn-ea"/>
                <a:cs typeface="+mn-cs"/>
              </a:rPr>
              <a:t>avoid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it</a:t>
            </a:r>
            <a:r>
              <a:rPr lang="it-IT" kern="1200" baseline="0" dirty="0" smtClean="0">
                <a:solidFill>
                  <a:schemeClr val="tx1"/>
                </a:solidFill>
                <a:latin typeface="+mn-lt"/>
                <a:ea typeface="+mn-ea"/>
                <a:cs typeface="+mn-cs"/>
              </a:rPr>
              <a:t>, some </a:t>
            </a:r>
            <a:r>
              <a:rPr lang="it-IT" kern="1200" baseline="0" dirty="0" err="1" smtClean="0">
                <a:solidFill>
                  <a:schemeClr val="tx1"/>
                </a:solidFill>
                <a:latin typeface="+mn-lt"/>
                <a:ea typeface="+mn-ea"/>
                <a:cs typeface="+mn-cs"/>
              </a:rPr>
              <a:t>techniques</a:t>
            </a:r>
            <a:r>
              <a:rPr lang="it-IT" kern="1200" baseline="0" dirty="0" smtClean="0">
                <a:solidFill>
                  <a:schemeClr val="tx1"/>
                </a:solidFill>
                <a:latin typeface="+mn-lt"/>
                <a:ea typeface="+mn-ea"/>
                <a:cs typeface="+mn-cs"/>
              </a:rPr>
              <a:t> can be </a:t>
            </a:r>
            <a:r>
              <a:rPr lang="it-IT" kern="1200" baseline="0" dirty="0" err="1" smtClean="0">
                <a:solidFill>
                  <a:schemeClr val="tx1"/>
                </a:solidFill>
                <a:latin typeface="+mn-lt"/>
                <a:ea typeface="+mn-ea"/>
                <a:cs typeface="+mn-cs"/>
              </a:rPr>
              <a:t>applied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like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Timmed-Commitments</a:t>
            </a:r>
            <a:endParaRPr lang="it-IT" kern="1200" baseline="0" dirty="0" smtClean="0">
              <a:solidFill>
                <a:schemeClr val="tx1"/>
              </a:solidFill>
              <a:latin typeface="+mn-lt"/>
              <a:ea typeface="+mn-ea"/>
              <a:cs typeface="+mn-cs"/>
            </a:endParaRPr>
          </a:p>
          <a:p>
            <a:pPr marL="1143000" lvl="2" indent="-228600">
              <a:buAutoNum type="arabicPeriod"/>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next</a:t>
            </a:r>
            <a:r>
              <a:rPr lang="it-IT" kern="1200" baseline="0" dirty="0" smtClean="0">
                <a:solidFill>
                  <a:schemeClr val="tx1"/>
                </a:solidFill>
                <a:latin typeface="+mn-lt"/>
                <a:ea typeface="+mn-ea"/>
                <a:cs typeface="+mn-cs"/>
              </a:rPr>
              <a:t> player </a:t>
            </a:r>
            <a:r>
              <a:rPr lang="it-IT" kern="1200" baseline="0" dirty="0" err="1" smtClean="0">
                <a:solidFill>
                  <a:schemeClr val="tx1"/>
                </a:solidFill>
                <a:latin typeface="+mn-lt"/>
                <a:ea typeface="+mn-ea"/>
                <a:cs typeface="+mn-cs"/>
              </a:rPr>
              <a:t>has</a:t>
            </a:r>
            <a:r>
              <a:rPr lang="it-IT" kern="1200" baseline="0" dirty="0" smtClean="0">
                <a:solidFill>
                  <a:schemeClr val="tx1"/>
                </a:solidFill>
                <a:latin typeface="+mn-lt"/>
                <a:ea typeface="+mn-ea"/>
                <a:cs typeface="+mn-cs"/>
              </a:rPr>
              <a:t> to play </a:t>
            </a:r>
            <a:r>
              <a:rPr lang="it-IT" kern="1200" baseline="0" dirty="0" err="1" smtClean="0">
                <a:solidFill>
                  <a:schemeClr val="tx1"/>
                </a:solidFill>
                <a:latin typeface="+mn-lt"/>
                <a:ea typeface="+mn-ea"/>
                <a:cs typeface="+mn-cs"/>
              </a:rPr>
              <a:t>his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move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within</a:t>
            </a:r>
            <a:r>
              <a:rPr lang="it-IT" kern="1200" baseline="0" dirty="0" smtClean="0">
                <a:solidFill>
                  <a:schemeClr val="tx1"/>
                </a:solidFill>
                <a:latin typeface="+mn-lt"/>
                <a:ea typeface="+mn-ea"/>
                <a:cs typeface="+mn-cs"/>
              </a:rPr>
              <a:t> a set time </a:t>
            </a:r>
            <a:r>
              <a:rPr lang="it-IT" kern="1200" baseline="0" dirty="0" err="1" smtClean="0">
                <a:solidFill>
                  <a:schemeClr val="tx1"/>
                </a:solidFill>
                <a:latin typeface="+mn-lt"/>
                <a:ea typeface="+mn-ea"/>
                <a:cs typeface="+mn-cs"/>
              </a:rPr>
              <a:t>period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otherwise</a:t>
            </a:r>
            <a:r>
              <a:rPr lang="it-IT" kern="1200" baseline="0" dirty="0" smtClean="0">
                <a:solidFill>
                  <a:schemeClr val="tx1"/>
                </a:solidFill>
                <a:latin typeface="+mn-lt"/>
                <a:ea typeface="+mn-ea"/>
                <a:cs typeface="+mn-cs"/>
              </a:rPr>
              <a:t> he </a:t>
            </a:r>
            <a:r>
              <a:rPr lang="it-IT" kern="1200" baseline="0" dirty="0" err="1" smtClean="0">
                <a:solidFill>
                  <a:schemeClr val="tx1"/>
                </a:solidFill>
                <a:latin typeface="+mn-lt"/>
                <a:ea typeface="+mn-ea"/>
                <a:cs typeface="+mn-cs"/>
              </a:rPr>
              <a:t>will</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get</a:t>
            </a:r>
            <a:r>
              <a:rPr lang="it-IT" kern="1200" baseline="0" dirty="0" smtClean="0">
                <a:solidFill>
                  <a:schemeClr val="tx1"/>
                </a:solidFill>
                <a:latin typeface="+mn-lt"/>
                <a:ea typeface="+mn-ea"/>
                <a:cs typeface="+mn-cs"/>
              </a:rPr>
              <a:t> a penalty</a:t>
            </a:r>
          </a:p>
          <a:p>
            <a:pPr marL="685800" lvl="1" indent="-228600">
              <a:buAutoNum type="arabicPeriod"/>
            </a:pPr>
            <a:endParaRPr lang="en-GB" baseline="0" dirty="0" smtClean="0"/>
          </a:p>
          <a:p>
            <a:pPr marL="685800" lvl="1" indent="-228600">
              <a:buAutoNum type="arabicPeriod"/>
            </a:pPr>
            <a:r>
              <a:rPr lang="en-GB" baseline="0" dirty="0" smtClean="0"/>
              <a:t>https://</a:t>
            </a:r>
            <a:r>
              <a:rPr lang="en-GB" baseline="0" dirty="0" err="1" smtClean="0"/>
              <a:t>books.google.ch</a:t>
            </a:r>
            <a:r>
              <a:rPr lang="en-GB" baseline="0" dirty="0" smtClean="0"/>
              <a:t>/</a:t>
            </a:r>
            <a:r>
              <a:rPr lang="en-GB" baseline="0" dirty="0" err="1" smtClean="0"/>
              <a:t>books?id</a:t>
            </a:r>
            <a:r>
              <a:rPr lang="en-GB" baseline="0" dirty="0" smtClean="0"/>
              <a:t>=7YGBCgAAQBAJ&amp;pg=PA14&amp;lpg=PA14&amp;dq=</a:t>
            </a:r>
            <a:r>
              <a:rPr lang="en-GB" baseline="0" dirty="0" err="1" smtClean="0"/>
              <a:t>timed+commitments+blockchain&amp;source</a:t>
            </a:r>
            <a:r>
              <a:rPr lang="en-GB" baseline="0" dirty="0" smtClean="0"/>
              <a:t>=</a:t>
            </a:r>
            <a:r>
              <a:rPr lang="en-GB" baseline="0" dirty="0" err="1" smtClean="0"/>
              <a:t>bl&amp;ots</a:t>
            </a:r>
            <a:r>
              <a:rPr lang="en-GB" baseline="0" dirty="0" smtClean="0"/>
              <a:t>=jpTIFT8fFx&amp;sig=x9lTOEaQH5K1aU8ipaj1f8dTSO8&amp;hl=</a:t>
            </a:r>
            <a:r>
              <a:rPr lang="en-GB" baseline="0" dirty="0" err="1" smtClean="0"/>
              <a:t>it&amp;sa</a:t>
            </a:r>
            <a:r>
              <a:rPr lang="en-GB" baseline="0" dirty="0" smtClean="0"/>
              <a:t>=</a:t>
            </a:r>
            <a:r>
              <a:rPr lang="en-GB" baseline="0" dirty="0" err="1" smtClean="0"/>
              <a:t>X&amp;ved</a:t>
            </a:r>
            <a:r>
              <a:rPr lang="en-GB" baseline="0" dirty="0" smtClean="0"/>
              <a:t>=0ahUKEwiWraz8x-rSAhVG72MKHZZ6A7gQ6AEIJTAB#v=</a:t>
            </a:r>
            <a:r>
              <a:rPr lang="en-GB" baseline="0" dirty="0" err="1" smtClean="0"/>
              <a:t>onepage&amp;q</a:t>
            </a:r>
            <a:r>
              <a:rPr lang="en-GB" baseline="0" dirty="0" smtClean="0"/>
              <a:t>=timed%20commitments%20blockchain&amp;f=false</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30</a:t>
            </a:fld>
            <a:endParaRPr lang="en-GB"/>
          </a:p>
        </p:txBody>
      </p:sp>
    </p:spTree>
    <p:extLst>
      <p:ext uri="{BB962C8B-B14F-4D97-AF65-F5344CB8AC3E}">
        <p14:creationId xmlns:p14="http://schemas.microsoft.com/office/powerpoint/2010/main" val="77723742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indent="0">
              <a:buNone/>
            </a:pPr>
            <a:r>
              <a:rPr lang="en-GB" baseline="0" dirty="0" smtClean="0"/>
              <a:t>Let’s have a look at another attack: called RUBIXI </a:t>
            </a:r>
          </a:p>
          <a:p>
            <a:pPr marL="0" indent="0">
              <a:buNone/>
            </a:pPr>
            <a:r>
              <a:rPr lang="en-GB" baseline="0" dirty="0" err="1" smtClean="0"/>
              <a:t>Rubixi</a:t>
            </a:r>
            <a:r>
              <a:rPr lang="en-GB" baseline="0" dirty="0" smtClean="0"/>
              <a:t> is another game and it works as follows: </a:t>
            </a:r>
          </a:p>
          <a:p>
            <a:pPr marL="0" indent="0">
              <a:buNone/>
            </a:pPr>
            <a:endParaRPr lang="en-GB" baseline="0" dirty="0" smtClean="0"/>
          </a:p>
          <a:p>
            <a:pPr marL="0" indent="0">
              <a:buNone/>
            </a:pPr>
            <a:r>
              <a:rPr lang="en-GB" baseline="0" dirty="0" smtClean="0"/>
              <a:t>The game implements a so called </a:t>
            </a:r>
            <a:r>
              <a:rPr lang="en-GB" baseline="0" dirty="0" err="1" smtClean="0"/>
              <a:t>ponzi</a:t>
            </a:r>
            <a:r>
              <a:rPr lang="en-GB" baseline="0" dirty="0" smtClean="0"/>
              <a:t> scheme: </a:t>
            </a:r>
          </a:p>
          <a:p>
            <a:pPr marL="0" indent="0">
              <a:buNone/>
            </a:pPr>
            <a:r>
              <a:rPr lang="en-GB" baseline="0" dirty="0" smtClean="0"/>
              <a:t>This scheme works as follows: </a:t>
            </a:r>
          </a:p>
          <a:p>
            <a:pPr marL="1143000" lvl="2" indent="-228600">
              <a:buFont typeface="+mj-lt"/>
              <a:buAutoNum type="arabicPeriod"/>
            </a:pPr>
            <a:r>
              <a:rPr lang="en-GB" baseline="0" dirty="0" smtClean="0"/>
              <a:t>Just imagine: there is some kind of investment, for example a hedge fund </a:t>
            </a:r>
          </a:p>
          <a:p>
            <a:pPr marL="1143000" lvl="2" indent="-228600">
              <a:buFont typeface="+mj-lt"/>
              <a:buAutoNum type="arabicPeriod"/>
            </a:pPr>
            <a:r>
              <a:rPr lang="en-GB" baseline="0" dirty="0" smtClean="0"/>
              <a:t>The owner of the scheme guarantees (GARANTIES) you, that if you would invest your money you would be have a very very high RETURN OF INVESTMENT (such like 50%). Therefore you invest your money </a:t>
            </a:r>
          </a:p>
          <a:p>
            <a:pPr marL="1143000" lvl="2" indent="-228600">
              <a:buFont typeface="+mj-lt"/>
              <a:buAutoNum type="arabicPeriod"/>
            </a:pPr>
            <a:r>
              <a:rPr lang="en-GB" baseline="0" dirty="0" smtClean="0"/>
              <a:t>At the beginning, the scheme’s owner will keep his promise and he will return you your invested money</a:t>
            </a:r>
          </a:p>
          <a:p>
            <a:pPr marL="1143000" lvl="2" indent="-228600">
              <a:buFont typeface="+mj-lt"/>
              <a:buAutoNum type="arabicPeriod"/>
            </a:pPr>
            <a:r>
              <a:rPr lang="en-GB" baseline="0" dirty="0" err="1" smtClean="0"/>
              <a:t>Indoing</a:t>
            </a:r>
            <a:r>
              <a:rPr lang="en-GB" baseline="0" dirty="0" smtClean="0"/>
              <a:t> so, you will invest again, with a greater amount of money and you will tell your friend how much profitable (PROFITABLE) it is. </a:t>
            </a:r>
          </a:p>
          <a:p>
            <a:pPr marL="1143000" lvl="2" indent="-228600">
              <a:buFont typeface="+mj-lt"/>
              <a:buAutoNum type="arabicPeriod"/>
            </a:pPr>
            <a:r>
              <a:rPr lang="en-GB" baseline="0" dirty="0" smtClean="0"/>
              <a:t>As a consequence, a lot of people will invest in this fraudulent scheme </a:t>
            </a:r>
          </a:p>
          <a:p>
            <a:pPr marL="1143000" lvl="2" indent="-228600">
              <a:buFont typeface="+mj-lt"/>
              <a:buAutoNum type="arabicPeriod"/>
            </a:pPr>
            <a:r>
              <a:rPr lang="en-GB" baseline="0" dirty="0" smtClean="0"/>
              <a:t>The money  invested from the newcomers, will be used to pay the fee of the participants </a:t>
            </a:r>
          </a:p>
          <a:p>
            <a:pPr marL="1143000" lvl="2" indent="-228600">
              <a:buFont typeface="+mj-lt"/>
              <a:buAutoNum type="arabicPeriod"/>
            </a:pPr>
            <a:r>
              <a:rPr lang="en-GB" baseline="0" dirty="0" smtClean="0"/>
              <a:t>As soon as the owner reaches a big amount of money, he will escape the game keeping the money </a:t>
            </a:r>
          </a:p>
          <a:p>
            <a:pPr marL="1143000" lvl="2" indent="-228600">
              <a:buFont typeface="+mj-lt"/>
              <a:buAutoNum type="arabicPeriod"/>
            </a:pPr>
            <a:endParaRPr lang="en-GB" baseline="0" dirty="0" smtClean="0"/>
          </a:p>
          <a:p>
            <a:pPr marL="1143000" lvl="2" indent="-228600">
              <a:buFont typeface="+mj-lt"/>
              <a:buAutoNum type="arabicPeriod"/>
            </a:pPr>
            <a:endParaRPr lang="en-GB" baseline="0" dirty="0" smtClean="0"/>
          </a:p>
          <a:p>
            <a:pPr marL="0" indent="0">
              <a:buNone/>
            </a:pPr>
            <a:endParaRPr lang="en-GB" baseline="0" dirty="0" smtClean="0"/>
          </a:p>
          <a:p>
            <a:pPr mar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31</a:t>
            </a:fld>
            <a:endParaRPr lang="en-GB"/>
          </a:p>
        </p:txBody>
      </p:sp>
    </p:spTree>
    <p:extLst>
      <p:ext uri="{BB962C8B-B14F-4D97-AF65-F5344CB8AC3E}">
        <p14:creationId xmlns:p14="http://schemas.microsoft.com/office/powerpoint/2010/main" val="3422775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some </a:t>
            </a:r>
            <a:r>
              <a:rPr lang="it-IT" sz="1200" kern="1200" dirty="0" err="1" smtClean="0">
                <a:solidFill>
                  <a:schemeClr val="tx1"/>
                </a:solidFill>
                <a:effectLst/>
                <a:latin typeface="+mn-lt"/>
                <a:ea typeface="+mn-ea"/>
                <a:cs typeface="+mn-cs"/>
              </a:rPr>
              <a:t>point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during</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development</a:t>
            </a:r>
            <a:r>
              <a:rPr lang="it-IT" sz="1200" kern="1200" dirty="0" smtClean="0">
                <a:solidFill>
                  <a:schemeClr val="tx1"/>
                </a:solidFill>
                <a:effectLst/>
                <a:latin typeface="+mn-lt"/>
                <a:ea typeface="+mn-ea"/>
                <a:cs typeface="+mn-cs"/>
              </a:rPr>
              <a:t> of the </a:t>
            </a:r>
            <a:r>
              <a:rPr lang="it-IT" sz="1200" kern="1200" dirty="0" err="1" smtClean="0">
                <a:solidFill>
                  <a:schemeClr val="tx1"/>
                </a:solidFill>
                <a:effectLst/>
                <a:latin typeface="+mn-lt"/>
                <a:ea typeface="+mn-ea"/>
                <a:cs typeface="+mn-cs"/>
              </a:rPr>
              <a:t>contract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name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changed</a:t>
            </a:r>
            <a:r>
              <a:rPr lang="it-IT" sz="1200" kern="1200" dirty="0" smtClean="0">
                <a:solidFill>
                  <a:schemeClr val="tx1"/>
                </a:solidFill>
                <a:effectLst/>
                <a:latin typeface="+mn-lt"/>
                <a:ea typeface="+mn-ea"/>
                <a:cs typeface="+mn-cs"/>
              </a:rPr>
              <a:t> from </a:t>
            </a:r>
            <a:r>
              <a:rPr lang="it-IT" sz="1200" kern="1200" dirty="0" err="1" smtClean="0">
                <a:solidFill>
                  <a:schemeClr val="tx1"/>
                </a:solidFill>
                <a:effectLst/>
                <a:latin typeface="+mn-lt"/>
                <a:ea typeface="+mn-ea"/>
                <a:cs typeface="+mn-cs"/>
              </a:rPr>
              <a:t>DynamicPyramid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into</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Rubixi</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baseline="0" dirty="0" smtClean="0"/>
              <a:t>Programmers forgot to change the name of the constructor, which then became </a:t>
            </a:r>
            <a:r>
              <a:rPr lang="en-GB" sz="1200" kern="1200" dirty="0" smtClean="0">
                <a:solidFill>
                  <a:schemeClr val="tx1"/>
                </a:solidFill>
                <a:effectLst/>
                <a:latin typeface="+mn-lt"/>
                <a:ea typeface="+mn-ea"/>
                <a:cs typeface="+mn-cs"/>
              </a:rPr>
              <a:t>a function </a:t>
            </a:r>
            <a:r>
              <a:rPr lang="en-GB" sz="1200" kern="1200" dirty="0" err="1" smtClean="0">
                <a:solidFill>
                  <a:schemeClr val="tx1"/>
                </a:solidFill>
                <a:effectLst/>
                <a:latin typeface="+mn-lt"/>
                <a:ea typeface="+mn-ea"/>
                <a:cs typeface="+mn-cs"/>
              </a:rPr>
              <a:t>invokable</a:t>
            </a:r>
            <a:r>
              <a:rPr lang="en-GB" sz="1200" kern="1200" dirty="0" smtClean="0">
                <a:solidFill>
                  <a:schemeClr val="tx1"/>
                </a:solidFill>
                <a:effectLst/>
                <a:latin typeface="+mn-lt"/>
                <a:ea typeface="+mn-ea"/>
                <a:cs typeface="+mn-cs"/>
              </a:rPr>
              <a:t> by anyone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this bug became public, users started to invoke </a:t>
            </a:r>
            <a:r>
              <a:rPr lang="en-GB" sz="1200" kern="1200" dirty="0" err="1" smtClean="0">
                <a:solidFill>
                  <a:schemeClr val="tx1"/>
                </a:solidFill>
                <a:effectLst/>
                <a:latin typeface="+mn-lt"/>
                <a:ea typeface="+mn-ea"/>
                <a:cs typeface="+mn-cs"/>
              </a:rPr>
              <a:t>DynamicPyramid</a:t>
            </a:r>
            <a:r>
              <a:rPr lang="en-GB" sz="1200" kern="1200" dirty="0" smtClean="0">
                <a:solidFill>
                  <a:schemeClr val="tx1"/>
                </a:solidFill>
                <a:effectLst/>
                <a:latin typeface="+mn-lt"/>
                <a:ea typeface="+mn-ea"/>
                <a:cs typeface="+mn-cs"/>
              </a:rPr>
              <a:t> in order to become the owner, and so to withdraw the fees.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32</a:t>
            </a:fld>
            <a:endParaRPr lang="en-GB"/>
          </a:p>
        </p:txBody>
      </p:sp>
    </p:spTree>
    <p:extLst>
      <p:ext uri="{BB962C8B-B14F-4D97-AF65-F5344CB8AC3E}">
        <p14:creationId xmlns:p14="http://schemas.microsoft.com/office/powerpoint/2010/main" val="6883157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33</a:t>
            </a:fld>
            <a:endParaRPr lang="en-GB"/>
          </a:p>
        </p:txBody>
      </p:sp>
    </p:spTree>
    <p:extLst>
      <p:ext uri="{BB962C8B-B14F-4D97-AF65-F5344CB8AC3E}">
        <p14:creationId xmlns:p14="http://schemas.microsoft.com/office/powerpoint/2010/main" val="4313540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The </a:t>
            </a:r>
            <a:r>
              <a:rPr lang="it-IT" sz="1200" kern="1200" dirty="0" err="1" smtClean="0">
                <a:solidFill>
                  <a:schemeClr val="tx1"/>
                </a:solidFill>
                <a:effectLst/>
                <a:latin typeface="+mn-lt"/>
                <a:ea typeface="+mn-ea"/>
                <a:cs typeface="+mn-cs"/>
              </a:rPr>
              <a:t>Governmental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attack</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based</a:t>
            </a:r>
            <a:r>
              <a:rPr lang="it-IT" sz="1200" kern="1200" baseline="0" dirty="0" smtClean="0">
                <a:solidFill>
                  <a:schemeClr val="tx1"/>
                </a:solidFill>
                <a:effectLst/>
                <a:latin typeface="+mn-lt"/>
                <a:ea typeface="+mn-ea"/>
                <a:cs typeface="+mn-cs"/>
              </a:rPr>
              <a:t> on the ponzi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To join </a:t>
            </a:r>
            <a:r>
              <a:rPr lang="it-IT" sz="1200" kern="1200" baseline="0" dirty="0" err="1" smtClean="0">
                <a:solidFill>
                  <a:schemeClr val="tx1"/>
                </a:solidFill>
                <a:effectLst/>
                <a:latin typeface="+mn-lt"/>
                <a:ea typeface="+mn-ea"/>
                <a:cs typeface="+mn-cs"/>
              </a:rPr>
              <a:t>it</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must </a:t>
            </a:r>
            <a:r>
              <a:rPr lang="it-IT" sz="1200" kern="1200" baseline="0" dirty="0" err="1" smtClean="0">
                <a:solidFill>
                  <a:schemeClr val="tx1"/>
                </a:solidFill>
                <a:effectLst/>
                <a:latin typeface="+mn-lt"/>
                <a:ea typeface="+mn-ea"/>
                <a:cs typeface="+mn-cs"/>
              </a:rPr>
              <a:t>send</a:t>
            </a:r>
            <a:r>
              <a:rPr lang="it-IT" sz="1200" kern="1200" baseline="0" dirty="0" smtClean="0">
                <a:solidFill>
                  <a:schemeClr val="tx1"/>
                </a:solidFill>
                <a:effectLst/>
                <a:latin typeface="+mn-lt"/>
                <a:ea typeface="+mn-ea"/>
                <a:cs typeface="+mn-cs"/>
              </a:rPr>
              <a:t> a </a:t>
            </a:r>
            <a:r>
              <a:rPr lang="it-IT" sz="1200" kern="1200" baseline="0" dirty="0" err="1" smtClean="0">
                <a:solidFill>
                  <a:schemeClr val="tx1"/>
                </a:solidFill>
                <a:effectLst/>
                <a:latin typeface="+mn-lt"/>
                <a:ea typeface="+mn-ea"/>
                <a:cs typeface="+mn-cs"/>
              </a:rPr>
              <a:t>certain</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amount</a:t>
            </a:r>
            <a:r>
              <a:rPr lang="it-IT" sz="1200" kern="1200" baseline="0" dirty="0" smtClean="0">
                <a:solidFill>
                  <a:schemeClr val="tx1"/>
                </a:solidFill>
                <a:effectLst/>
                <a:latin typeface="+mn-lt"/>
                <a:ea typeface="+mn-ea"/>
                <a:cs typeface="+mn-cs"/>
              </a:rPr>
              <a:t> of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to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baseline="0" dirty="0" smtClean="0">
                <a:solidFill>
                  <a:schemeClr val="tx1"/>
                </a:solidFill>
                <a:effectLst/>
                <a:latin typeface="+mn-lt"/>
                <a:ea typeface="+mn-ea"/>
                <a:cs typeface="+mn-cs"/>
              </a:rPr>
              <a:t>And </a:t>
            </a:r>
            <a:r>
              <a:rPr lang="it-IT" sz="1200" kern="1200" baseline="0" dirty="0" err="1" smtClean="0">
                <a:solidFill>
                  <a:schemeClr val="tx1"/>
                </a:solidFill>
                <a:effectLst/>
                <a:latin typeface="+mn-lt"/>
                <a:ea typeface="+mn-ea"/>
                <a:cs typeface="+mn-cs"/>
              </a:rPr>
              <a:t>if</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nobody</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joins</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scheme</a:t>
            </a:r>
            <a:r>
              <a:rPr lang="it-IT" sz="1200" kern="1200" baseline="0" dirty="0" smtClean="0">
                <a:solidFill>
                  <a:schemeClr val="tx1"/>
                </a:solidFill>
                <a:effectLst/>
                <a:latin typeface="+mn-lt"/>
                <a:ea typeface="+mn-ea"/>
                <a:cs typeface="+mn-cs"/>
              </a:rPr>
              <a:t> for 12 hours, the last </a:t>
            </a:r>
            <a:r>
              <a:rPr lang="it-IT" sz="1200" kern="1200" baseline="0" dirty="0" err="1" smtClean="0">
                <a:solidFill>
                  <a:schemeClr val="tx1"/>
                </a:solidFill>
                <a:effectLst/>
                <a:latin typeface="+mn-lt"/>
                <a:ea typeface="+mn-ea"/>
                <a:cs typeface="+mn-cs"/>
              </a:rPr>
              <a:t>participant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will</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get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all</a:t>
            </a:r>
            <a:r>
              <a:rPr lang="it-IT" sz="1200" kern="1200" baseline="0" dirty="0" smtClean="0">
                <a:solidFill>
                  <a:schemeClr val="tx1"/>
                </a:solidFill>
                <a:effectLst/>
                <a:latin typeface="+mn-lt"/>
                <a:ea typeface="+mn-ea"/>
                <a:cs typeface="+mn-cs"/>
              </a:rPr>
              <a:t> the </a:t>
            </a:r>
            <a:r>
              <a:rPr lang="it-IT" sz="1200" kern="1200" baseline="0" dirty="0" err="1" smtClean="0">
                <a:solidFill>
                  <a:schemeClr val="tx1"/>
                </a:solidFill>
                <a:effectLst/>
                <a:latin typeface="+mn-lt"/>
                <a:ea typeface="+mn-ea"/>
                <a:cs typeface="+mn-cs"/>
              </a:rPr>
              <a:t>ether</a:t>
            </a:r>
            <a:r>
              <a:rPr lang="it-IT" sz="1200" kern="1200" baseline="0" dirty="0" smtClean="0">
                <a:solidFill>
                  <a:schemeClr val="tx1"/>
                </a:solidFill>
                <a:effectLst/>
                <a:latin typeface="+mn-lt"/>
                <a:ea typeface="+mn-ea"/>
                <a:cs typeface="+mn-cs"/>
              </a:rPr>
              <a:t> in the </a:t>
            </a:r>
            <a:r>
              <a:rPr lang="it-IT" sz="1200" kern="1200" baseline="0" dirty="0" err="1" smtClean="0">
                <a:solidFill>
                  <a:schemeClr val="tx1"/>
                </a:solidFill>
                <a:effectLst/>
                <a:latin typeface="+mn-lt"/>
                <a:ea typeface="+mn-ea"/>
                <a:cs typeface="+mn-cs"/>
              </a:rPr>
              <a:t>contract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except</a:t>
            </a:r>
            <a:r>
              <a:rPr lang="it-IT" sz="1200" kern="1200" baseline="0" dirty="0" smtClean="0">
                <a:solidFill>
                  <a:schemeClr val="tx1"/>
                </a:solidFill>
                <a:effectLst/>
                <a:latin typeface="+mn-lt"/>
                <a:ea typeface="+mn-ea"/>
                <a:cs typeface="+mn-cs"/>
              </a:rPr>
              <a:t> for a small </a:t>
            </a:r>
            <a:r>
              <a:rPr lang="it-IT" sz="1200" kern="1200" baseline="0" dirty="0" err="1" smtClean="0">
                <a:solidFill>
                  <a:schemeClr val="tx1"/>
                </a:solidFill>
                <a:effectLst/>
                <a:latin typeface="+mn-lt"/>
                <a:ea typeface="+mn-ea"/>
                <a:cs typeface="+mn-cs"/>
              </a:rPr>
              <a:t>fee</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that</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is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kept</a:t>
            </a:r>
            <a:r>
              <a:rPr lang="it-IT" sz="1200" kern="1200" baseline="0" dirty="0" smtClean="0">
                <a:solidFill>
                  <a:schemeClr val="tx1"/>
                </a:solidFill>
                <a:effectLst/>
                <a:latin typeface="+mn-lt"/>
                <a:ea typeface="+mn-ea"/>
                <a:cs typeface="+mn-cs"/>
              </a:rPr>
              <a:t> by the </a:t>
            </a:r>
            <a:r>
              <a:rPr lang="it-IT" sz="1200" kern="1200" baseline="0" dirty="0" err="1" smtClean="0">
                <a:solidFill>
                  <a:schemeClr val="tx1"/>
                </a:solidFill>
                <a:effectLst/>
                <a:latin typeface="+mn-lt"/>
                <a:ea typeface="+mn-ea"/>
                <a:cs typeface="+mn-cs"/>
              </a:rPr>
              <a:t>owner</a:t>
            </a:r>
            <a:r>
              <a:rPr lang="it-IT" sz="1200" kern="1200" baseline="0" dirty="0" smtClean="0">
                <a:solidFill>
                  <a:schemeClr val="tx1"/>
                </a:solidFill>
                <a:effectLst/>
                <a:latin typeface="+mn-lt"/>
                <a:ea typeface="+mn-ea"/>
                <a:cs typeface="+mn-cs"/>
              </a:rPr>
              <a:t> of the </a:t>
            </a:r>
            <a:r>
              <a:rPr lang="it-IT" sz="1200" kern="1200" baseline="0" dirty="0" err="1" smtClean="0">
                <a:solidFill>
                  <a:schemeClr val="tx1"/>
                </a:solidFill>
                <a:effectLst/>
                <a:latin typeface="+mn-lt"/>
                <a:ea typeface="+mn-ea"/>
                <a:cs typeface="+mn-cs"/>
              </a:rPr>
              <a:t>contract</a:t>
            </a:r>
            <a:endParaRPr lang="it-IT" sz="1200" kern="1200" baseline="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t>
            </a:r>
            <a:r>
              <a:rPr lang="it-IT" sz="1200" kern="1200" dirty="0" err="1" smtClean="0">
                <a:solidFill>
                  <a:schemeClr val="tx1"/>
                </a:solidFill>
                <a:effectLst/>
                <a:latin typeface="+mn-lt"/>
                <a:ea typeface="+mn-ea"/>
                <a:cs typeface="+mn-cs"/>
              </a:rPr>
              <a:t>When</a:t>
            </a:r>
            <a:r>
              <a:rPr lang="it-IT" sz="1200" kern="1200" dirty="0" smtClean="0">
                <a:solidFill>
                  <a:schemeClr val="tx1"/>
                </a:solidFill>
                <a:effectLst/>
                <a:latin typeface="+mn-lt"/>
                <a:ea typeface="+mn-ea"/>
                <a:cs typeface="+mn-cs"/>
              </a:rPr>
              <a:t> the 12 hours are </a:t>
            </a:r>
            <a:r>
              <a:rPr lang="it-IT" sz="1200" kern="1200" dirty="0" err="1" smtClean="0">
                <a:solidFill>
                  <a:schemeClr val="tx1"/>
                </a:solidFill>
                <a:effectLst/>
                <a:latin typeface="+mn-lt"/>
                <a:ea typeface="+mn-ea"/>
                <a:cs typeface="+mn-cs"/>
              </a:rPr>
              <a:t>expired</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two</a:t>
            </a:r>
            <a:r>
              <a:rPr lang="it-IT" sz="1200" kern="1200" dirty="0" smtClean="0">
                <a:solidFill>
                  <a:schemeClr val="tx1"/>
                </a:solidFill>
                <a:effectLst/>
                <a:latin typeface="+mn-lt"/>
                <a:ea typeface="+mn-ea"/>
                <a:cs typeface="+mn-cs"/>
              </a:rPr>
              <a:t> array are </a:t>
            </a:r>
            <a:r>
              <a:rPr lang="it-IT" sz="1200" kern="1200" dirty="0" err="1" smtClean="0">
                <a:solidFill>
                  <a:schemeClr val="tx1"/>
                </a:solidFill>
                <a:effectLst/>
                <a:latin typeface="+mn-lt"/>
                <a:ea typeface="+mn-ea"/>
                <a:cs typeface="+mn-cs"/>
              </a:rPr>
              <a:t>simply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cleared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follows</a:t>
            </a:r>
            <a:r>
              <a:rPr lang="it-IT" sz="1200" kern="1200" dirty="0" smtClean="0">
                <a:solidFill>
                  <a:schemeClr val="tx1"/>
                </a:solidFill>
                <a:effectLst/>
                <a:latin typeface="+mn-lt"/>
                <a:ea typeface="+mn-ea"/>
                <a:cs typeface="+mn-cs"/>
              </a:rPr>
              <a:t>: </a:t>
            </a:r>
            <a:endParaRPr lang="it-IT"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34</a:t>
            </a:fld>
            <a:endParaRPr lang="en-GB"/>
          </a:p>
        </p:txBody>
      </p:sp>
    </p:spTree>
    <p:extLst>
      <p:ext uri="{BB962C8B-B14F-4D97-AF65-F5344CB8AC3E}">
        <p14:creationId xmlns:p14="http://schemas.microsoft.com/office/powerpoint/2010/main" val="14442629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smtClean="0"/>
              <a:t>One problem was that the list (array) grew too much and the amount of gas required to execute the function to clear them, exceeded the maximum allowed for a single transaction</a:t>
            </a:r>
          </a:p>
        </p:txBody>
      </p:sp>
      <p:sp>
        <p:nvSpPr>
          <p:cNvPr id="4" name="Segnaposto numero diapositiva 3"/>
          <p:cNvSpPr>
            <a:spLocks noGrp="1"/>
          </p:cNvSpPr>
          <p:nvPr>
            <p:ph type="sldNum" sz="quarter" idx="10"/>
          </p:nvPr>
        </p:nvSpPr>
        <p:spPr/>
        <p:txBody>
          <a:bodyPr/>
          <a:lstStyle/>
          <a:p>
            <a:fld id="{595F61C2-6B96-DC49-8037-CB49B5317E27}" type="slidenum">
              <a:rPr lang="en-GB" smtClean="0"/>
              <a:t>35</a:t>
            </a:fld>
            <a:endParaRPr lang="en-GB"/>
          </a:p>
        </p:txBody>
      </p:sp>
    </p:spTree>
    <p:extLst>
      <p:ext uri="{BB962C8B-B14F-4D97-AF65-F5344CB8AC3E}">
        <p14:creationId xmlns:p14="http://schemas.microsoft.com/office/powerpoint/2010/main" val="20142080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err="1" smtClean="0">
                <a:solidFill>
                  <a:schemeClr val="tx1"/>
                </a:solidFill>
                <a:effectLst/>
                <a:latin typeface="+mn-lt"/>
                <a:ea typeface="+mn-ea"/>
                <a:cs typeface="+mn-cs"/>
              </a:rPr>
              <a:t>Now</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let’s</a:t>
            </a:r>
            <a:r>
              <a:rPr lang="it-IT" sz="1200" kern="1200" baseline="0" dirty="0" smtClean="0">
                <a:solidFill>
                  <a:schemeClr val="tx1"/>
                </a:solidFill>
                <a:effectLst/>
                <a:latin typeface="+mn-lt"/>
                <a:ea typeface="+mn-ea"/>
                <a:cs typeface="+mn-cs"/>
              </a:rPr>
              <a:t> </a:t>
            </a:r>
            <a:r>
              <a:rPr lang="it-IT" sz="1200" kern="1200" baseline="0" dirty="0" err="1" smtClean="0">
                <a:solidFill>
                  <a:schemeClr val="tx1"/>
                </a:solidFill>
                <a:effectLst/>
                <a:latin typeface="+mn-lt"/>
                <a:ea typeface="+mn-ea"/>
                <a:cs typeface="+mn-cs"/>
              </a:rPr>
              <a:t>have</a:t>
            </a:r>
            <a:r>
              <a:rPr lang="it-IT" sz="1200" kern="1200" baseline="0" dirty="0" smtClean="0">
                <a:solidFill>
                  <a:schemeClr val="tx1"/>
                </a:solidFill>
                <a:effectLst/>
                <a:latin typeface="+mn-lt"/>
                <a:ea typeface="+mn-ea"/>
                <a:cs typeface="+mn-cs"/>
              </a:rPr>
              <a:t> a look </a:t>
            </a:r>
            <a:r>
              <a:rPr lang="it-IT" sz="1200" kern="1200" baseline="0" dirty="0" err="1" smtClean="0">
                <a:solidFill>
                  <a:schemeClr val="tx1"/>
                </a:solidFill>
                <a:effectLst/>
                <a:latin typeface="+mn-lt"/>
                <a:ea typeface="+mn-ea"/>
                <a:cs typeface="+mn-cs"/>
              </a:rPr>
              <a:t>at</a:t>
            </a:r>
            <a:r>
              <a:rPr lang="it-IT" sz="1200" kern="1200" baseline="0" dirty="0" smtClean="0">
                <a:solidFill>
                  <a:schemeClr val="tx1"/>
                </a:solidFill>
                <a:effectLst/>
                <a:latin typeface="+mn-lt"/>
                <a:ea typeface="+mn-ea"/>
                <a:cs typeface="+mn-cs"/>
              </a:rPr>
              <a:t> the code</a:t>
            </a: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it-IT"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To join the </a:t>
            </a:r>
            <a:r>
              <a:rPr lang="it-IT" sz="1200" kern="1200" dirty="0" err="1" smtClean="0">
                <a:solidFill>
                  <a:schemeClr val="tx1"/>
                </a:solidFill>
                <a:effectLst/>
                <a:latin typeface="+mn-lt"/>
                <a:ea typeface="+mn-ea"/>
                <a:cs typeface="+mn-cs"/>
              </a:rPr>
              <a:t>scheme</a:t>
            </a:r>
            <a:r>
              <a:rPr lang="it-IT" sz="1200" kern="1200" dirty="0" smtClean="0">
                <a:solidFill>
                  <a:schemeClr val="tx1"/>
                </a:solidFill>
                <a:effectLst/>
                <a:latin typeface="+mn-lt"/>
                <a:ea typeface="+mn-ea"/>
                <a:cs typeface="+mn-cs"/>
              </a:rPr>
              <a:t>, a player must </a:t>
            </a:r>
            <a:r>
              <a:rPr lang="it-IT" sz="1200" kern="1200" dirty="0" err="1" smtClean="0">
                <a:solidFill>
                  <a:schemeClr val="tx1"/>
                </a:solidFill>
                <a:effectLst/>
                <a:latin typeface="+mn-lt"/>
                <a:ea typeface="+mn-ea"/>
                <a:cs typeface="+mn-cs"/>
              </a:rPr>
              <a:t>invest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least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half</a:t>
            </a:r>
            <a:r>
              <a:rPr lang="it-IT" sz="1200" kern="1200" dirty="0" smtClean="0">
                <a:solidFill>
                  <a:schemeClr val="tx1"/>
                </a:solidFill>
                <a:effectLst/>
                <a:latin typeface="+mn-lt"/>
                <a:ea typeface="+mn-ea"/>
                <a:cs typeface="+mn-cs"/>
              </a:rPr>
              <a:t> of the jackpot (line 14), </a:t>
            </a:r>
            <a:r>
              <a:rPr lang="it-IT" sz="1200" kern="1200" dirty="0" err="1" smtClean="0">
                <a:solidFill>
                  <a:schemeClr val="tx1"/>
                </a:solidFill>
                <a:effectLst/>
                <a:latin typeface="+mn-lt"/>
                <a:ea typeface="+mn-ea"/>
                <a:cs typeface="+mn-cs"/>
              </a:rPr>
              <a:t>otherwise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will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throw</a:t>
            </a:r>
            <a:r>
              <a:rPr lang="it-IT" sz="1200" kern="1200" dirty="0" smtClean="0">
                <a:solidFill>
                  <a:schemeClr val="tx1"/>
                </a:solidFill>
                <a:effectLst/>
                <a:latin typeface="+mn-lt"/>
                <a:ea typeface="+mn-ea"/>
                <a:cs typeface="+mn-cs"/>
              </a:rPr>
              <a:t> an </a:t>
            </a:r>
            <a:r>
              <a:rPr lang="it-IT" sz="1200" kern="1200" dirty="0" err="1" smtClean="0">
                <a:solidFill>
                  <a:schemeClr val="tx1"/>
                </a:solidFill>
                <a:effectLst/>
                <a:latin typeface="+mn-lt"/>
                <a:ea typeface="+mn-ea"/>
                <a:cs typeface="+mn-cs"/>
              </a:rPr>
              <a:t>exception</a:t>
            </a:r>
            <a:endParaRPr lang="it-IT" dirty="0" smtClean="0"/>
          </a:p>
          <a:p>
            <a:pPr marL="228600" indent="-228600">
              <a:buAutoNum type="arabicPeriod"/>
            </a:pPr>
            <a:r>
              <a:rPr lang="en-GB" baseline="0" dirty="0" smtClean="0"/>
              <a:t>Anyone can invoke </a:t>
            </a:r>
            <a:r>
              <a:rPr lang="en-GB" baseline="0" dirty="0" err="1" smtClean="0"/>
              <a:t>resetInvestment</a:t>
            </a:r>
            <a:r>
              <a:rPr lang="en-GB" baseline="0" dirty="0" smtClean="0"/>
              <a:t> </a:t>
            </a:r>
          </a:p>
          <a:p>
            <a:pPr marL="228600" indent="-228600">
              <a:buAutoNum type="arabicPeriod"/>
            </a:pPr>
            <a:r>
              <a:rPr lang="en-GB" baseline="0" dirty="0" smtClean="0"/>
              <a:t>To make this contract easier to understand the timestamp the interval is set to ONE_MINUTE instead of 12 Hours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This function pays the jackpot (half of the invested total) to the winner (line 24), and sends the remaining ether to the contract owner. </a:t>
            </a:r>
            <a:endParaRPr lang="en-GB" dirty="0" smtClean="0"/>
          </a:p>
          <a:p>
            <a:pPr marL="685800" lvl="1" indent="-228600">
              <a:buAutoNum type="arabicPeriod"/>
            </a:pPr>
            <a:endParaRPr lang="en-GB" baseline="0" dirty="0" smtClean="0"/>
          </a:p>
          <a:p>
            <a:pPr marL="228600" marR="0" lvl="0" indent="-228600" algn="l" defTabSz="914400" rtl="0" eaLnBrk="1" fontAlgn="auto" latinLnBrk="0" hangingPunct="1">
              <a:lnSpc>
                <a:spcPct val="100000"/>
              </a:lnSpc>
              <a:spcBef>
                <a:spcPts val="0"/>
              </a:spcBef>
              <a:spcAft>
                <a:spcPts val="0"/>
              </a:spcAft>
              <a:buClrTx/>
              <a:buSzTx/>
              <a:buFontTx/>
              <a:buNone/>
              <a:tabLst/>
              <a:defRP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36</a:t>
            </a:fld>
            <a:endParaRPr lang="en-GB"/>
          </a:p>
        </p:txBody>
      </p:sp>
    </p:spTree>
    <p:extLst>
      <p:ext uri="{BB962C8B-B14F-4D97-AF65-F5344CB8AC3E}">
        <p14:creationId xmlns:p14="http://schemas.microsoft.com/office/powerpoint/2010/main" val="1345255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en-GB" baseline="0" dirty="0" smtClean="0"/>
              <a:t>The ATTACK works like this:</a:t>
            </a:r>
          </a:p>
          <a:p>
            <a:pPr marL="685800" lvl="1" indent="-228600">
              <a:buAutoNum type="arabicPeriod"/>
            </a:pPr>
            <a:endParaRPr lang="en-GB" baseline="0" dirty="0" smtClean="0"/>
          </a:p>
          <a:p>
            <a:pPr marL="685800" lvl="1" indent="-228600">
              <a:buAutoNum type="arabicPeriod"/>
            </a:pPr>
            <a:r>
              <a:rPr lang="en-GB" baseline="0" dirty="0" smtClean="0"/>
              <a:t>First of all it must be Performed by the owner of the contract</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And His goal is not to pay the winner, so that the ether is kept by the contract, </a:t>
            </a:r>
            <a:endParaRPr lang="en-GB" dirty="0" smtClean="0"/>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fulfil this goal, the owner has to make the send at line 24 fail. </a:t>
            </a:r>
            <a:endParaRPr lang="en-GB" dirty="0" smtClean="0"/>
          </a:p>
          <a:p>
            <a:pPr marL="685800" lvl="1" indent="-228600">
              <a:buAutoNum type="arabicPeriod"/>
            </a:pPr>
            <a:endParaRPr lang="en-GB" baseline="0" dirty="0" smtClean="0"/>
          </a:p>
          <a:p>
            <a:pPr marL="0" lvl="0" indent="0">
              <a:buNone/>
            </a:pPr>
            <a:r>
              <a:rPr lang="en-GB" baseline="0" dirty="0" smtClean="0"/>
              <a:t>The first thing to do is to is to publish a Mallory contract as follows: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b="1" baseline="0" dirty="0" smtClean="0"/>
              <a:t>RETTANGOLO</a:t>
            </a:r>
            <a:r>
              <a:rPr lang="en-GB" baseline="0" dirty="0" smtClean="0"/>
              <a:t> --&gt;Mallory</a:t>
            </a:r>
            <a:r>
              <a:rPr lang="en-GB" sz="1200" kern="1200" dirty="0" smtClean="0">
                <a:solidFill>
                  <a:schemeClr val="tx1"/>
                </a:solidFill>
                <a:effectLst/>
                <a:latin typeface="+mn-lt"/>
                <a:ea typeface="+mn-ea"/>
                <a:cs typeface="+mn-cs"/>
              </a:rPr>
              <a:t> starts invoking herself recursively (RECORSIVLY), making the stack grow</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After 1022 function</a:t>
            </a:r>
            <a:r>
              <a:rPr lang="en-GB" sz="1200" kern="1200" baseline="0" dirty="0" smtClean="0">
                <a:solidFill>
                  <a:schemeClr val="tx1"/>
                </a:solidFill>
                <a:effectLst/>
                <a:latin typeface="+mn-lt"/>
                <a:ea typeface="+mn-ea"/>
                <a:cs typeface="+mn-cs"/>
              </a:rPr>
              <a:t> calls, the else statement is executed with </a:t>
            </a:r>
            <a:r>
              <a:rPr lang="en-GB" sz="1200" kern="1200" baseline="0" dirty="0" err="1" smtClean="0">
                <a:solidFill>
                  <a:schemeClr val="tx1"/>
                </a:solidFill>
                <a:effectLst/>
                <a:latin typeface="+mn-lt"/>
                <a:ea typeface="+mn-ea"/>
                <a:cs typeface="+mn-cs"/>
              </a:rPr>
              <a:t>resetInvestment</a:t>
            </a:r>
            <a:r>
              <a:rPr lang="en-GB" sz="1200" kern="1200" baseline="0" dirty="0" smtClean="0">
                <a:solidFill>
                  <a:schemeClr val="tx1"/>
                </a:solidFill>
                <a:effectLst/>
                <a:latin typeface="+mn-lt"/>
                <a:ea typeface="+mn-ea"/>
                <a:cs typeface="+mn-cs"/>
              </a:rPr>
              <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baseline="0" dirty="0" smtClean="0">
                <a:solidFill>
                  <a:schemeClr val="tx1"/>
                </a:solidFill>
                <a:effectLst/>
                <a:latin typeface="+mn-lt"/>
                <a:ea typeface="+mn-ea"/>
                <a:cs typeface="+mn-cs"/>
              </a:rPr>
              <a:t>The send at line 24 fails -&gt; which means that the stack limit is reached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Since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does not check the return code of send (LINE</a:t>
            </a:r>
            <a:r>
              <a:rPr lang="en-GB" sz="1200" kern="1200" baseline="0" dirty="0" smtClean="0">
                <a:solidFill>
                  <a:schemeClr val="tx1"/>
                </a:solidFill>
                <a:effectLst/>
                <a:latin typeface="+mn-lt"/>
                <a:ea typeface="+mn-ea"/>
                <a:cs typeface="+mn-cs"/>
              </a:rPr>
              <a:t> 24)</a:t>
            </a:r>
            <a:r>
              <a:rPr lang="en-GB" sz="1200" kern="1200" dirty="0" smtClean="0">
                <a:solidFill>
                  <a:schemeClr val="tx1"/>
                </a:solidFill>
                <a:effectLst/>
                <a:latin typeface="+mn-lt"/>
                <a:ea typeface="+mn-ea"/>
                <a:cs typeface="+mn-cs"/>
              </a:rPr>
              <a:t>, the execution proceeds, resetting the contract state and starting another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balance of the contract increases every time this attack is run, because the legit winner is not paid. To collect the ether, the owner only needs to wait for another round to terminate correctly.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smtClean="0"/>
          </a:p>
          <a:p>
            <a:pPr marL="0" lvl="0" indent="0">
              <a:buNone/>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37</a:t>
            </a:fld>
            <a:endParaRPr lang="en-GB"/>
          </a:p>
        </p:txBody>
      </p:sp>
    </p:spTree>
    <p:extLst>
      <p:ext uri="{BB962C8B-B14F-4D97-AF65-F5344CB8AC3E}">
        <p14:creationId xmlns:p14="http://schemas.microsoft.com/office/powerpoint/2010/main" val="168316618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r>
              <a:rPr lang="en-GB" baseline="0" dirty="0" smtClean="0"/>
              <a:t>The vulnerability which has been used is the  “stack size limits”. This vulnerability has been fixed -&gt; </a:t>
            </a:r>
          </a:p>
          <a:p>
            <a:pPr marL="685800" lvl="1" indent="-228600">
              <a:buAutoNum type="arabicPeriod"/>
            </a:pPr>
            <a:r>
              <a:rPr lang="it-IT" sz="1200" kern="1200" dirty="0" smtClean="0">
                <a:solidFill>
                  <a:schemeClr val="tx1"/>
                </a:solidFill>
                <a:latin typeface="+mn-lt"/>
                <a:ea typeface="+mn-ea"/>
                <a:cs typeface="+mn-cs"/>
              </a:rPr>
              <a:t>By </a:t>
            </a:r>
            <a:r>
              <a:rPr lang="it-IT" sz="1200" kern="1200" dirty="0" err="1" smtClean="0">
                <a:solidFill>
                  <a:schemeClr val="tx1"/>
                </a:solidFill>
                <a:latin typeface="+mn-lt"/>
                <a:ea typeface="+mn-ea"/>
                <a:cs typeface="+mn-cs"/>
              </a:rPr>
              <a:t>increasing</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the </a:t>
            </a:r>
            <a:r>
              <a:rPr lang="it-IT" sz="1200" kern="1200" dirty="0" err="1" smtClean="0">
                <a:solidFill>
                  <a:schemeClr val="tx1"/>
                </a:solidFill>
                <a:latin typeface="+mn-lt"/>
                <a:ea typeface="+mn-ea"/>
                <a:cs typeface="+mn-cs"/>
              </a:rPr>
              <a:t>cost</a:t>
            </a:r>
            <a:r>
              <a:rPr lang="it-IT" sz="1200" kern="1200" dirty="0" smtClean="0">
                <a:solidFill>
                  <a:schemeClr val="tx1"/>
                </a:solidFill>
                <a:latin typeface="+mn-lt"/>
                <a:ea typeface="+mn-ea"/>
                <a:cs typeface="+mn-cs"/>
              </a:rPr>
              <a:t> of the call of </a:t>
            </a:r>
            <a:r>
              <a:rPr lang="it-IT" sz="1200" kern="1200" dirty="0" err="1" smtClean="0">
                <a:solidFill>
                  <a:schemeClr val="tx1"/>
                </a:solidFill>
                <a:latin typeface="+mn-lt"/>
                <a:ea typeface="+mn-ea"/>
                <a:cs typeface="+mn-cs"/>
              </a:rPr>
              <a:t>external</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function</a:t>
            </a:r>
            <a:r>
              <a:rPr lang="it-IT" sz="1200" kern="1200" baseline="0" dirty="0" smtClean="0">
                <a:solidFill>
                  <a:schemeClr val="tx1"/>
                </a:solidFill>
                <a:latin typeface="+mn-lt"/>
                <a:ea typeface="+mn-ea"/>
                <a:cs typeface="+mn-cs"/>
              </a:rPr>
              <a:t> </a:t>
            </a:r>
            <a:r>
              <a:rPr lang="it-IT" sz="1200" kern="1200" dirty="0" smtClean="0">
                <a:solidFill>
                  <a:schemeClr val="tx1"/>
                </a:solidFill>
                <a:latin typeface="+mn-lt"/>
                <a:ea typeface="+mn-ea"/>
                <a:cs typeface="+mn-cs"/>
              </a:rPr>
              <a:t>so </a:t>
            </a:r>
            <a:r>
              <a:rPr lang="it-IT" sz="1200" kern="1200" dirty="0" err="1" smtClean="0">
                <a:solidFill>
                  <a:schemeClr val="tx1"/>
                </a:solidFill>
                <a:latin typeface="+mn-lt"/>
                <a:ea typeface="+mn-ea"/>
                <a:cs typeface="+mn-cs"/>
              </a:rPr>
              <a:t>that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is</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impossible</a:t>
            </a:r>
            <a:r>
              <a:rPr lang="it-IT" sz="1200" kern="1200" dirty="0" smtClean="0">
                <a:solidFill>
                  <a:schemeClr val="tx1"/>
                </a:solidFill>
                <a:latin typeface="+mn-lt"/>
                <a:ea typeface="+mn-ea"/>
                <a:cs typeface="+mn-cs"/>
              </a:rPr>
              <a:t> to </a:t>
            </a:r>
            <a:r>
              <a:rPr lang="it-IT" sz="1200" kern="1200" dirty="0" err="1" smtClean="0">
                <a:solidFill>
                  <a:schemeClr val="tx1"/>
                </a:solidFill>
                <a:latin typeface="+mn-lt"/>
                <a:ea typeface="+mn-ea"/>
                <a:cs typeface="+mn-cs"/>
              </a:rPr>
              <a:t>fill</a:t>
            </a:r>
            <a:r>
              <a:rPr lang="it-IT" sz="1200" kern="1200" dirty="0" smtClean="0">
                <a:solidFill>
                  <a:schemeClr val="tx1"/>
                </a:solidFill>
                <a:latin typeface="+mn-lt"/>
                <a:ea typeface="+mn-ea"/>
                <a:cs typeface="+mn-cs"/>
              </a:rPr>
              <a:t> the </a:t>
            </a:r>
            <a:r>
              <a:rPr lang="it-IT" sz="1200" kern="1200" dirty="0" err="1" smtClean="0">
                <a:solidFill>
                  <a:schemeClr val="tx1"/>
                </a:solidFill>
                <a:latin typeface="+mn-lt"/>
                <a:ea typeface="+mn-ea"/>
                <a:cs typeface="+mn-cs"/>
              </a:rPr>
              <a:t>stack</a:t>
            </a:r>
            <a:r>
              <a:rPr lang="it-IT" sz="1200" kern="1200" dirty="0" smtClean="0">
                <a:solidFill>
                  <a:schemeClr val="tx1"/>
                </a:solidFill>
                <a:latin typeface="+mn-lt"/>
                <a:ea typeface="+mn-ea"/>
                <a:cs typeface="+mn-cs"/>
              </a:rPr>
              <a:t>: </a:t>
            </a:r>
          </a:p>
          <a:p>
            <a:pPr marL="685800" lvl="1" indent="-228600">
              <a:buAutoNum type="arabicPeriod"/>
            </a:pPr>
            <a:r>
              <a:rPr lang="it-IT" sz="1200" kern="1200" dirty="0" err="1" smtClean="0">
                <a:solidFill>
                  <a:schemeClr val="tx1"/>
                </a:solidFill>
                <a:latin typeface="+mn-lt"/>
                <a:ea typeface="+mn-ea"/>
                <a:cs typeface="+mn-cs"/>
              </a:rPr>
              <a:t>any</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attempt</a:t>
            </a:r>
            <a:r>
              <a:rPr lang="it-IT" sz="1200" kern="1200" dirty="0" smtClean="0">
                <a:solidFill>
                  <a:schemeClr val="tx1"/>
                </a:solidFill>
                <a:latin typeface="+mn-lt"/>
                <a:ea typeface="+mn-ea"/>
                <a:cs typeface="+mn-cs"/>
              </a:rPr>
              <a:t> </a:t>
            </a:r>
            <a:r>
              <a:rPr lang="it-IT" sz="1200" kern="1200" dirty="0" err="1" smtClean="0">
                <a:solidFill>
                  <a:schemeClr val="tx1"/>
                </a:solidFill>
                <a:latin typeface="+mn-lt"/>
                <a:ea typeface="+mn-ea"/>
                <a:cs typeface="+mn-cs"/>
              </a:rPr>
              <a:t>will</a:t>
            </a:r>
            <a:r>
              <a:rPr lang="it-IT" sz="1200" kern="1200" dirty="0" smtClean="0">
                <a:solidFill>
                  <a:schemeClr val="tx1"/>
                </a:solidFill>
                <a:latin typeface="+mn-lt"/>
                <a:ea typeface="+mn-ea"/>
                <a:cs typeface="+mn-cs"/>
              </a:rPr>
              <a:t> cause an out-of-gas </a:t>
            </a:r>
            <a:r>
              <a:rPr lang="it-IT" sz="1200" kern="1200" dirty="0" err="1" smtClean="0">
                <a:solidFill>
                  <a:schemeClr val="tx1"/>
                </a:solidFill>
                <a:latin typeface="+mn-lt"/>
                <a:ea typeface="+mn-ea"/>
                <a:cs typeface="+mn-cs"/>
              </a:rPr>
              <a:t>exception</a:t>
            </a:r>
            <a:r>
              <a:rPr lang="it-IT" sz="1200" kern="1200" dirty="0" smtClean="0">
                <a:solidFill>
                  <a:schemeClr val="tx1"/>
                </a:solidFill>
                <a:latin typeface="+mn-lt"/>
                <a:ea typeface="+mn-ea"/>
                <a:cs typeface="+mn-cs"/>
              </a:rPr>
              <a:t>. </a:t>
            </a:r>
          </a:p>
          <a:p>
            <a:pPr marL="685800" lvl="1" indent="-228600">
              <a:buAutoNum type="arabicPeriod"/>
            </a:pPr>
            <a:r>
              <a:rPr lang="it-IT" sz="1200" b="1" kern="1200" dirty="0" err="1" smtClean="0">
                <a:solidFill>
                  <a:schemeClr val="tx1"/>
                </a:solidFill>
                <a:latin typeface="+mn-lt"/>
                <a:ea typeface="+mn-ea"/>
                <a:cs typeface="+mn-cs"/>
              </a:rPr>
              <a:t>This</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makes</a:t>
            </a:r>
            <a:r>
              <a:rPr lang="it-IT" sz="1200" b="1" kern="1200" dirty="0" smtClean="0">
                <a:solidFill>
                  <a:schemeClr val="tx1"/>
                </a:solidFill>
                <a:latin typeface="+mn-lt"/>
                <a:ea typeface="+mn-ea"/>
                <a:cs typeface="+mn-cs"/>
              </a:rPr>
              <a:t> the </a:t>
            </a:r>
            <a:r>
              <a:rPr lang="it-IT" sz="1200" b="1" kern="1200" dirty="0" err="1" smtClean="0">
                <a:solidFill>
                  <a:schemeClr val="tx1"/>
                </a:solidFill>
                <a:latin typeface="+mn-lt"/>
                <a:ea typeface="+mn-ea"/>
                <a:cs typeface="+mn-cs"/>
              </a:rPr>
              <a:t>attack</a:t>
            </a:r>
            <a:r>
              <a:rPr lang="it-IT" sz="1200" b="1" kern="1200" dirty="0" smtClean="0">
                <a:solidFill>
                  <a:schemeClr val="tx1"/>
                </a:solidFill>
                <a:latin typeface="+mn-lt"/>
                <a:ea typeface="+mn-ea"/>
                <a:cs typeface="+mn-cs"/>
              </a:rPr>
              <a:t> no </a:t>
            </a:r>
            <a:r>
              <a:rPr lang="it-IT" sz="1200" b="1" kern="1200" dirty="0" err="1" smtClean="0">
                <a:solidFill>
                  <a:schemeClr val="tx1"/>
                </a:solidFill>
                <a:latin typeface="+mn-lt"/>
                <a:ea typeface="+mn-ea"/>
                <a:cs typeface="+mn-cs"/>
              </a:rPr>
              <a:t>longer</a:t>
            </a:r>
            <a:r>
              <a:rPr lang="it-IT" sz="1200" b="1" kern="1200" dirty="0" smtClean="0">
                <a:solidFill>
                  <a:schemeClr val="tx1"/>
                </a:solidFill>
                <a:latin typeface="+mn-lt"/>
                <a:ea typeface="+mn-ea"/>
                <a:cs typeface="+mn-cs"/>
              </a:rPr>
              <a:t> </a:t>
            </a:r>
            <a:r>
              <a:rPr lang="it-IT" sz="1200" b="1" kern="1200" dirty="0" err="1" smtClean="0">
                <a:solidFill>
                  <a:schemeClr val="tx1"/>
                </a:solidFill>
                <a:latin typeface="+mn-lt"/>
                <a:ea typeface="+mn-ea"/>
                <a:cs typeface="+mn-cs"/>
              </a:rPr>
              <a:t>possible</a:t>
            </a:r>
            <a:r>
              <a:rPr lang="it-IT" sz="1200" b="1" kern="1200" dirty="0" smtClean="0">
                <a:solidFill>
                  <a:schemeClr val="tx1"/>
                </a:solidFill>
                <a:latin typeface="+mn-lt"/>
                <a:ea typeface="+mn-ea"/>
                <a:cs typeface="+mn-cs"/>
              </a:rPr>
              <a:t>.</a:t>
            </a:r>
            <a:endParaRPr lang="en-GB" b="1"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38</a:t>
            </a:fld>
            <a:endParaRPr lang="en-GB"/>
          </a:p>
        </p:txBody>
      </p:sp>
    </p:spTree>
    <p:extLst>
      <p:ext uri="{BB962C8B-B14F-4D97-AF65-F5344CB8AC3E}">
        <p14:creationId xmlns:p14="http://schemas.microsoft.com/office/powerpoint/2010/main" val="27903237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smtClean="0"/>
              <a:t>Another ATTACK is performed this time by a</a:t>
            </a:r>
            <a:r>
              <a:rPr lang="en-GB" baseline="0" dirty="0" smtClean="0"/>
              <a:t> miner and not the contract owner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GB" sz="1200" kern="1200" dirty="0" smtClean="0">
                <a:solidFill>
                  <a:schemeClr val="tx1"/>
                </a:solidFill>
                <a:effectLst/>
                <a:latin typeface="+mn-lt"/>
                <a:ea typeface="+mn-ea"/>
                <a:cs typeface="+mn-cs"/>
              </a:rPr>
              <a:t>By</a:t>
            </a:r>
            <a:r>
              <a:rPr lang="en-GB" sz="1200" kern="1200" baseline="0" dirty="0" smtClean="0">
                <a:solidFill>
                  <a:schemeClr val="tx1"/>
                </a:solidFill>
                <a:effectLst/>
                <a:latin typeface="+mn-lt"/>
                <a:ea typeface="+mn-ea"/>
                <a:cs typeface="+mn-cs"/>
              </a:rPr>
              <a:t> b</a:t>
            </a:r>
            <a:r>
              <a:rPr lang="en-GB" sz="1200" kern="1200" dirty="0" smtClean="0">
                <a:solidFill>
                  <a:schemeClr val="tx1"/>
                </a:solidFill>
                <a:effectLst/>
                <a:latin typeface="+mn-lt"/>
                <a:ea typeface="+mn-ea"/>
                <a:cs typeface="+mn-cs"/>
              </a:rPr>
              <a:t>eing a miner, he can choose not to include in blocks the transactions directed to </a:t>
            </a:r>
            <a:r>
              <a:rPr lang="en-GB" sz="1200" kern="1200" dirty="0" err="1" smtClean="0">
                <a:solidFill>
                  <a:schemeClr val="tx1"/>
                </a:solidFill>
                <a:effectLst/>
                <a:latin typeface="+mn-lt"/>
                <a:ea typeface="+mn-ea"/>
                <a:cs typeface="+mn-cs"/>
              </a:rPr>
              <a:t>GovernMental</a:t>
            </a:r>
            <a:r>
              <a:rPr lang="en-GB" sz="1200" kern="1200" dirty="0" smtClean="0">
                <a:solidFill>
                  <a:schemeClr val="tx1"/>
                </a:solidFill>
                <a:effectLst/>
                <a:latin typeface="+mn-lt"/>
                <a:ea typeface="+mn-ea"/>
                <a:cs typeface="+mn-cs"/>
              </a:rPr>
              <a:t>, except for her own, in order to be the last player in the round.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the attacker can reorder the transactions, such that her one will appear first </a:t>
            </a:r>
            <a:endParaRPr lang="en-GB" dirty="0" smtClean="0"/>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39</a:t>
            </a:fld>
            <a:endParaRPr lang="en-GB"/>
          </a:p>
        </p:txBody>
      </p:sp>
    </p:spTree>
    <p:extLst>
      <p:ext uri="{BB962C8B-B14F-4D97-AF65-F5344CB8AC3E}">
        <p14:creationId xmlns:p14="http://schemas.microsoft.com/office/powerpoint/2010/main" val="9347689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71450" indent="-171450">
              <a:buFontTx/>
              <a:buChar char="-"/>
            </a:pPr>
            <a:endParaRPr lang="en-GB" baseline="0" dirty="0" smtClean="0"/>
          </a:p>
          <a:p>
            <a:pPr marL="171450" indent="-171450">
              <a:buFontTx/>
              <a:buChar char="-"/>
            </a:pPr>
            <a:r>
              <a:rPr lang="en-GB" baseline="0" dirty="0" smtClean="0"/>
              <a:t>ILE</a:t>
            </a:r>
          </a:p>
          <a:p>
            <a:pPr marL="171450" indent="-171450">
              <a:buFontTx/>
              <a:buChar char="-"/>
            </a:pPr>
            <a:endParaRPr lang="en-GB" baseline="0" dirty="0" smtClean="0"/>
          </a:p>
          <a:p>
            <a:pPr marL="171450" indent="-171450">
              <a:buFontTx/>
              <a:buChar char="-"/>
            </a:pPr>
            <a:r>
              <a:rPr lang="en-GB" baseline="0" dirty="0" smtClean="0"/>
              <a:t>DISTRIBUTED DB</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You can see BLOCKCHAIN as an open distributed database which keeps track of every transaction involving values and maintained by the nodes of a P2P network (miners) (Money, goods, property word or even votes)</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GB" baseline="0" dirty="0" smtClean="0"/>
              <a:t>Thanks to the decentralized database, there is no longer the need of a thirty part trust organisation</a:t>
            </a:r>
          </a:p>
          <a:p>
            <a:pPr marL="171450" indent="-171450">
              <a:buFontTx/>
              <a:buChar char="-"/>
            </a:pPr>
            <a:endParaRPr lang="en-GB" baseline="0" dirty="0" smtClean="0"/>
          </a:p>
          <a:p>
            <a:pPr marL="171450" indent="-171450">
              <a:buFontTx/>
              <a:buChar char="-"/>
            </a:pPr>
            <a:r>
              <a:rPr lang="en-GB" baseline="0" dirty="0" smtClean="0"/>
              <a:t>PUBLIC LEDGER</a:t>
            </a:r>
          </a:p>
          <a:p>
            <a:pPr marL="171450" indent="-171450">
              <a:buFontTx/>
              <a:buChar char="-"/>
            </a:pPr>
            <a:r>
              <a:rPr lang="en-GB" baseline="0" dirty="0" smtClean="0"/>
              <a:t>Every transaction will be recorded on a public and distributed ledger </a:t>
            </a:r>
          </a:p>
          <a:p>
            <a:pPr marL="171450" indent="-171450">
              <a:buFontTx/>
              <a:buChar char="-"/>
            </a:pPr>
            <a:r>
              <a:rPr lang="en-GB" baseline="0" dirty="0" smtClean="0"/>
              <a:t>YOU CAN SEE THIS DATABSE AS A PL accessible to everybody</a:t>
            </a:r>
          </a:p>
          <a:p>
            <a:pPr marL="171450" indent="-171450">
              <a:buFontTx/>
              <a:buChar char="-"/>
            </a:pPr>
            <a:endParaRPr lang="en-GB" baseline="0" dirty="0" smtClean="0"/>
          </a:p>
          <a:p>
            <a:pPr marL="171450" indent="-171450">
              <a:buFontTx/>
              <a:buChar char="-"/>
            </a:pPr>
            <a:endParaRPr lang="en-GB" baseline="0" dirty="0" smtClean="0"/>
          </a:p>
          <a:p>
            <a:pPr marL="171450" indent="-171450">
              <a:buFontTx/>
              <a:buChar char="-"/>
            </a:pPr>
            <a:r>
              <a:rPr lang="en-GB" baseline="0" dirty="0" smtClean="0"/>
              <a:t>SOURCE OF TRUST</a:t>
            </a:r>
          </a:p>
          <a:p>
            <a:pPr marL="171450" indent="-171450">
              <a:buFontTx/>
              <a:buChar char="-"/>
            </a:pPr>
            <a:r>
              <a:rPr lang="en-GB" baseline="0" dirty="0" err="1" smtClean="0"/>
              <a:t>Blockchain</a:t>
            </a:r>
            <a:r>
              <a:rPr lang="en-GB" baseline="0" dirty="0" smtClean="0"/>
              <a:t> will become a global decentralised source of trust </a:t>
            </a:r>
          </a:p>
          <a:p>
            <a:pPr marL="171450" indent="-171450">
              <a:buFontTx/>
              <a:buChar char="-"/>
            </a:pPr>
            <a:r>
              <a:rPr lang="en-GB" baseline="0" dirty="0" smtClean="0"/>
              <a:t>Because nowadays, </a:t>
            </a:r>
            <a:r>
              <a:rPr lang="en-GB" sz="1200" kern="1200" dirty="0" smtClean="0">
                <a:solidFill>
                  <a:schemeClr val="tx1"/>
                </a:solidFill>
                <a:latin typeface="+mn-lt"/>
                <a:ea typeface="+mn-ea"/>
                <a:cs typeface="+mn-cs"/>
              </a:rPr>
              <a:t>, most people use a trusted middleman such as a bank to make a transaction</a:t>
            </a:r>
            <a:r>
              <a:rPr lang="en-GB" sz="1200" kern="1200" baseline="0" dirty="0" smtClean="0">
                <a:solidFill>
                  <a:schemeClr val="tx1"/>
                </a:solidFill>
                <a:latin typeface="+mn-lt"/>
                <a:ea typeface="+mn-ea"/>
                <a:cs typeface="+mn-cs"/>
              </a:rPr>
              <a:t> which makes it easier to attack, whereas the </a:t>
            </a:r>
            <a:r>
              <a:rPr lang="en-GB" sz="1200" kern="1200" baseline="0" dirty="0" err="1" smtClean="0">
                <a:solidFill>
                  <a:schemeClr val="tx1"/>
                </a:solidFill>
                <a:latin typeface="+mn-lt"/>
                <a:ea typeface="+mn-ea"/>
                <a:cs typeface="+mn-cs"/>
              </a:rPr>
              <a:t>blockchain</a:t>
            </a:r>
            <a:r>
              <a:rPr lang="en-GB" sz="1200" kern="1200" baseline="0" dirty="0" smtClean="0">
                <a:solidFill>
                  <a:schemeClr val="tx1"/>
                </a:solidFill>
                <a:latin typeface="+mn-lt"/>
                <a:ea typeface="+mn-ea"/>
                <a:cs typeface="+mn-cs"/>
              </a:rPr>
              <a:t> allows consumers and supplier to connect directly</a:t>
            </a: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sz="1200" kern="1200" baseline="0" dirty="0" smtClean="0">
              <a:solidFill>
                <a:schemeClr val="tx1"/>
              </a:solidFill>
              <a:latin typeface="+mn-lt"/>
              <a:ea typeface="+mn-ea"/>
              <a:cs typeface="+mn-cs"/>
            </a:endParaRPr>
          </a:p>
          <a:p>
            <a:pPr marL="171450" indent="-171450">
              <a:buFontTx/>
              <a:buChar char="-"/>
            </a:pPr>
            <a:endParaRPr lang="en-GB" baseline="0" dirty="0" smtClean="0"/>
          </a:p>
          <a:p>
            <a:r>
              <a:rPr lang="en-GB" sz="1200" kern="1200" dirty="0" smtClean="0">
                <a:solidFill>
                  <a:schemeClr val="tx1"/>
                </a:solidFill>
                <a:effectLst/>
                <a:latin typeface="+mn-lt"/>
                <a:ea typeface="+mn-ea"/>
                <a:cs typeface="+mn-cs"/>
              </a:rPr>
              <a:t>Everything that is centralized makes it easy to attack because it offers a single point of failure.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(e.g. Firewall of a website). </a:t>
            </a:r>
            <a:endParaRPr lang="it-IT" sz="1200" kern="1200" dirty="0" smtClean="0">
              <a:solidFill>
                <a:schemeClr val="tx1"/>
              </a:solidFill>
              <a:effectLst/>
              <a:latin typeface="+mn-lt"/>
              <a:ea typeface="+mn-ea"/>
              <a:cs typeface="+mn-cs"/>
            </a:endParaRPr>
          </a:p>
          <a:p>
            <a:r>
              <a:rPr lang="en-GB" sz="1200" kern="1200" dirty="0" smtClean="0">
                <a:solidFill>
                  <a:schemeClr val="tx1"/>
                </a:solidFill>
                <a:effectLst/>
                <a:latin typeface="+mn-lt"/>
                <a:ea typeface="+mn-ea"/>
                <a:cs typeface="+mn-cs"/>
              </a:rPr>
              <a:t>Application built with</a:t>
            </a:r>
            <a:r>
              <a:rPr lang="en-GB" sz="1200" kern="1200" baseline="0" dirty="0" smtClean="0">
                <a:solidFill>
                  <a:schemeClr val="tx1"/>
                </a:solidFill>
                <a:effectLst/>
                <a:latin typeface="+mn-lt"/>
                <a:ea typeface="+mn-ea"/>
                <a:cs typeface="+mn-cs"/>
              </a:rPr>
              <a:t> Bloch chain </a:t>
            </a:r>
            <a:r>
              <a:rPr lang="en-GB" sz="1200" kern="1200" baseline="0" dirty="0" err="1" smtClean="0">
                <a:solidFill>
                  <a:schemeClr val="tx1"/>
                </a:solidFill>
                <a:effectLst/>
                <a:latin typeface="+mn-lt"/>
                <a:ea typeface="+mn-ea"/>
                <a:cs typeface="+mn-cs"/>
              </a:rPr>
              <a:t>technlogy</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 not require  users to trust the developers with personal information or funds. </a:t>
            </a:r>
            <a:endParaRPr lang="it-IT" sz="1200" kern="1200" dirty="0" smtClean="0">
              <a:solidFill>
                <a:schemeClr val="tx1"/>
              </a:solidFill>
              <a:effectLst/>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marR="0" indent="-171450" algn="l" defTabSz="914400" rtl="0" eaLnBrk="1" fontAlgn="auto" latinLnBrk="0" hangingPunct="1">
              <a:lnSpc>
                <a:spcPct val="100000"/>
              </a:lnSpc>
              <a:spcBef>
                <a:spcPts val="0"/>
              </a:spcBef>
              <a:spcAft>
                <a:spcPts val="0"/>
              </a:spcAft>
              <a:buClrTx/>
              <a:buSzTx/>
              <a:buFontTx/>
              <a:buChar char="-"/>
              <a:tabLst/>
              <a:defRPr/>
            </a:pPr>
            <a:endParaRPr lang="en-GB" sz="1200" kern="1200" dirty="0" smtClean="0">
              <a:solidFill>
                <a:schemeClr val="tx1"/>
              </a:solidFill>
              <a:latin typeface="+mn-lt"/>
              <a:ea typeface="+mn-ea"/>
              <a:cs typeface="+mn-cs"/>
            </a:endParaRPr>
          </a:p>
          <a:p>
            <a:pPr marL="171450" indent="-171450">
              <a:buFontTx/>
              <a:buChar char="-"/>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a:t>
            </a:fld>
            <a:endParaRPr lang="en-GB"/>
          </a:p>
        </p:txBody>
      </p:sp>
    </p:spTree>
    <p:extLst>
      <p:ext uri="{BB962C8B-B14F-4D97-AF65-F5344CB8AC3E}">
        <p14:creationId xmlns:p14="http://schemas.microsoft.com/office/powerpoint/2010/main" val="6538138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Also</a:t>
            </a:r>
            <a:r>
              <a:rPr lang="it-IT" sz="1200" kern="1200" smtClean="0">
                <a:solidFill>
                  <a:schemeClr val="tx1"/>
                </a:solidFill>
                <a:effectLst/>
                <a:latin typeface="+mn-lt"/>
                <a:ea typeface="+mn-ea"/>
                <a:cs typeface="+mn-cs"/>
              </a:rPr>
              <a:t> in </a:t>
            </a:r>
            <a:r>
              <a:rPr lang="it-IT" sz="1200" kern="1200" err="1" smtClean="0">
                <a:solidFill>
                  <a:schemeClr val="tx1"/>
                </a:solidFill>
                <a:effectLst/>
                <a:latin typeface="+mn-lt"/>
                <a:ea typeface="+mn-ea"/>
                <a:cs typeface="+mn-cs"/>
              </a:rPr>
              <a:t>this</a:t>
            </a:r>
            <a:r>
              <a:rPr lang="it-IT" sz="1200" kern="1200" smtClean="0">
                <a:solidFill>
                  <a:schemeClr val="tx1"/>
                </a:solidFill>
                <a:effectLst/>
                <a:latin typeface="+mn-lt"/>
                <a:ea typeface="+mn-ea"/>
                <a:cs typeface="+mn-cs"/>
              </a:rPr>
              <a:t> case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miner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impersonating</a:t>
            </a:r>
            <a:r>
              <a:rPr lang="it-IT" sz="1200" kern="1200" smtClean="0">
                <a:solidFill>
                  <a:schemeClr val="tx1"/>
                </a:solidFill>
                <a:effectLst/>
                <a:latin typeface="+mn-lt"/>
                <a:ea typeface="+mn-ea"/>
                <a:cs typeface="+mn-cs"/>
              </a:rPr>
              <a:t> a player.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Assume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join the </a:t>
            </a:r>
            <a:r>
              <a:rPr lang="it-IT" sz="1200" kern="1200" err="1" smtClean="0">
                <a:solidFill>
                  <a:schemeClr val="tx1"/>
                </a:solidFill>
                <a:effectLst/>
                <a:latin typeface="+mn-lt"/>
                <a:ea typeface="+mn-ea"/>
                <a:cs typeface="+mn-cs"/>
              </a:rPr>
              <a:t>scheme</a:t>
            </a:r>
            <a:r>
              <a:rPr lang="it-IT" sz="1200" kern="1200" smtClean="0">
                <a:solidFill>
                  <a:schemeClr val="tx1"/>
                </a:solidFill>
                <a:effectLst/>
                <a:latin typeface="+mn-lt"/>
                <a:ea typeface="+mn-ea"/>
                <a:cs typeface="+mn-cs"/>
              </a:rPr>
              <a:t>. To be the last player in a round for a minute,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can play with the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smtClean="0">
                <a:solidFill>
                  <a:schemeClr val="tx1"/>
                </a:solidFill>
                <a:effectLst/>
                <a:latin typeface="+mn-lt"/>
                <a:ea typeface="+mn-ea"/>
                <a:cs typeface="+mn-cs"/>
              </a:rPr>
              <a:t>More </a:t>
            </a:r>
            <a:r>
              <a:rPr lang="it-IT" sz="1200" kern="1200" err="1" smtClean="0">
                <a:solidFill>
                  <a:schemeClr val="tx1"/>
                </a:solidFill>
                <a:effectLst/>
                <a:latin typeface="+mn-lt"/>
                <a:ea typeface="+mn-ea"/>
                <a:cs typeface="+mn-cs"/>
              </a:rPr>
              <a:t>specifically</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sets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so </a:t>
            </a:r>
            <a:r>
              <a:rPr lang="it-IT" sz="1200" kern="1200" err="1" smtClean="0">
                <a:solidFill>
                  <a:schemeClr val="tx1"/>
                </a:solidFill>
                <a:effectLst/>
                <a:latin typeface="+mn-lt"/>
                <a:ea typeface="+mn-ea"/>
                <a:cs typeface="+mn-cs"/>
              </a:rPr>
              <a:t>that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least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one</a:t>
            </a:r>
            <a:r>
              <a:rPr lang="it-IT" sz="1200" kern="1200" smtClean="0">
                <a:solidFill>
                  <a:schemeClr val="tx1"/>
                </a:solidFill>
                <a:effectLst/>
                <a:latin typeface="+mn-lt"/>
                <a:ea typeface="+mn-ea"/>
                <a:cs typeface="+mn-cs"/>
              </a:rPr>
              <a:t> minute </a:t>
            </a:r>
            <a:r>
              <a:rPr lang="it-IT" sz="1200" kern="1200" err="1" smtClean="0">
                <a:solidFill>
                  <a:schemeClr val="tx1"/>
                </a:solidFill>
                <a:effectLst/>
                <a:latin typeface="+mn-lt"/>
                <a:ea typeface="+mn-ea"/>
                <a:cs typeface="+mn-cs"/>
              </a:rPr>
              <a:t>later</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current</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As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discussed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along</a:t>
            </a:r>
            <a:r>
              <a:rPr lang="it-IT" sz="1200" kern="1200" smtClean="0">
                <a:solidFill>
                  <a:schemeClr val="tx1"/>
                </a:solidFill>
                <a:effectLst/>
                <a:latin typeface="+mn-lt"/>
                <a:ea typeface="+mn-ea"/>
                <a:cs typeface="+mn-cs"/>
              </a:rPr>
              <a:t> with the “time </a:t>
            </a:r>
            <a:r>
              <a:rPr lang="it-IT" sz="1200" kern="1200" err="1" smtClean="0">
                <a:solidFill>
                  <a:schemeClr val="tx1"/>
                </a:solidFill>
                <a:effectLst/>
                <a:latin typeface="+mn-lt"/>
                <a:ea typeface="+mn-ea"/>
                <a:cs typeface="+mn-cs"/>
              </a:rPr>
              <a:t>constraints</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vulnerability</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there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is</a:t>
            </a:r>
            <a:r>
              <a:rPr lang="it-IT" sz="1200" kern="1200" smtClean="0">
                <a:solidFill>
                  <a:schemeClr val="tx1"/>
                </a:solidFill>
                <a:effectLst/>
                <a:latin typeface="+mn-lt"/>
                <a:ea typeface="+mn-ea"/>
                <a:cs typeface="+mn-cs"/>
              </a:rPr>
              <a:t> a </a:t>
            </a:r>
            <a:r>
              <a:rPr lang="it-IT" sz="1200" kern="1200" err="1" smtClean="0">
                <a:solidFill>
                  <a:schemeClr val="tx1"/>
                </a:solidFill>
                <a:effectLst/>
                <a:latin typeface="+mn-lt"/>
                <a:ea typeface="+mn-ea"/>
                <a:cs typeface="+mn-cs"/>
              </a:rPr>
              <a:t>tolerance</a:t>
            </a:r>
            <a:r>
              <a:rPr lang="it-IT" sz="1200" kern="1200" smtClean="0">
                <a:solidFill>
                  <a:schemeClr val="tx1"/>
                </a:solidFill>
                <a:effectLst/>
                <a:latin typeface="+mn-lt"/>
                <a:ea typeface="+mn-ea"/>
                <a:cs typeface="+mn-cs"/>
              </a:rPr>
              <a:t> on the </a:t>
            </a:r>
            <a:r>
              <a:rPr lang="it-IT" sz="1200" kern="1200" err="1" smtClean="0">
                <a:solidFill>
                  <a:schemeClr val="tx1"/>
                </a:solidFill>
                <a:effectLst/>
                <a:latin typeface="+mn-lt"/>
                <a:ea typeface="+mn-ea"/>
                <a:cs typeface="+mn-cs"/>
              </a:rPr>
              <a:t>choice</a:t>
            </a:r>
            <a:r>
              <a:rPr lang="it-IT" sz="1200" kern="1200" smtClean="0">
                <a:solidFill>
                  <a:schemeClr val="tx1"/>
                </a:solidFill>
                <a:effectLst/>
                <a:latin typeface="+mn-lt"/>
                <a:ea typeface="+mn-ea"/>
                <a:cs typeface="+mn-cs"/>
              </a:rPr>
              <a:t> of the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err="1" smtClean="0">
                <a:solidFill>
                  <a:schemeClr val="tx1"/>
                </a:solidFill>
                <a:effectLst/>
                <a:latin typeface="+mn-lt"/>
                <a:ea typeface="+mn-ea"/>
                <a:cs typeface="+mn-cs"/>
              </a:rPr>
              <a:t>If</a:t>
            </a:r>
            <a:r>
              <a:rPr lang="it-IT" sz="1200" kern="1200" smtClean="0">
                <a:solidFill>
                  <a:schemeClr val="tx1"/>
                </a:solidFill>
                <a:effectLst/>
                <a:latin typeface="+mn-lt"/>
                <a:ea typeface="+mn-ea"/>
                <a:cs typeface="+mn-cs"/>
              </a:rPr>
              <a:t> the </a:t>
            </a:r>
            <a:r>
              <a:rPr lang="it-IT" sz="1200" kern="1200" err="1" smtClean="0">
                <a:solidFill>
                  <a:schemeClr val="tx1"/>
                </a:solidFill>
                <a:effectLst/>
                <a:latin typeface="+mn-lt"/>
                <a:ea typeface="+mn-ea"/>
                <a:cs typeface="+mn-cs"/>
              </a:rPr>
              <a:t>attacker</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manages</a:t>
            </a:r>
            <a:r>
              <a:rPr lang="it-IT" sz="1200" kern="1200" smtClean="0">
                <a:solidFill>
                  <a:schemeClr val="tx1"/>
                </a:solidFill>
                <a:effectLst/>
                <a:latin typeface="+mn-lt"/>
                <a:ea typeface="+mn-ea"/>
                <a:cs typeface="+mn-cs"/>
              </a:rPr>
              <a:t> to </a:t>
            </a:r>
            <a:r>
              <a:rPr lang="it-IT" sz="1200" kern="1200" err="1" smtClean="0">
                <a:solidFill>
                  <a:schemeClr val="tx1"/>
                </a:solidFill>
                <a:effectLst/>
                <a:latin typeface="+mn-lt"/>
                <a:ea typeface="+mn-ea"/>
                <a:cs typeface="+mn-cs"/>
              </a:rPr>
              <a:t>publish</a:t>
            </a:r>
            <a:r>
              <a:rPr lang="it-IT" sz="1200" kern="1200" smtClean="0">
                <a:solidFill>
                  <a:schemeClr val="tx1"/>
                </a:solidFill>
                <a:effectLst/>
                <a:latin typeface="+mn-lt"/>
                <a:ea typeface="+mn-ea"/>
                <a:cs typeface="+mn-cs"/>
              </a:rPr>
              <a:t> the new </a:t>
            </a:r>
            <a:r>
              <a:rPr lang="it-IT" sz="1200" kern="1200" err="1" smtClean="0">
                <a:solidFill>
                  <a:schemeClr val="tx1"/>
                </a:solidFill>
                <a:effectLst/>
                <a:latin typeface="+mn-lt"/>
                <a:ea typeface="+mn-ea"/>
                <a:cs typeface="+mn-cs"/>
              </a:rPr>
              <a:t>block</a:t>
            </a:r>
            <a:r>
              <a:rPr lang="it-IT" sz="1200" kern="1200" smtClean="0">
                <a:solidFill>
                  <a:schemeClr val="tx1"/>
                </a:solidFill>
                <a:effectLst/>
                <a:latin typeface="+mn-lt"/>
                <a:ea typeface="+mn-ea"/>
                <a:cs typeface="+mn-cs"/>
              </a:rPr>
              <a:t> with the </a:t>
            </a:r>
            <a:r>
              <a:rPr lang="it-IT" sz="1200" kern="1200" err="1" smtClean="0">
                <a:solidFill>
                  <a:schemeClr val="tx1"/>
                </a:solidFill>
                <a:effectLst/>
                <a:latin typeface="+mn-lt"/>
                <a:ea typeface="+mn-ea"/>
                <a:cs typeface="+mn-cs"/>
              </a:rPr>
              <a:t>delayed</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timestamp</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she</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be the last player in the round, and </a:t>
            </a:r>
            <a:r>
              <a:rPr lang="it-IT" sz="1200" kern="1200" err="1" smtClean="0">
                <a:solidFill>
                  <a:schemeClr val="tx1"/>
                </a:solidFill>
                <a:effectLst/>
                <a:latin typeface="+mn-lt"/>
                <a:ea typeface="+mn-ea"/>
                <a:cs typeface="+mn-cs"/>
              </a:rPr>
              <a:t>will</a:t>
            </a:r>
            <a:r>
              <a:rPr lang="it-IT" sz="1200" kern="1200" smtClean="0">
                <a:solidFill>
                  <a:schemeClr val="tx1"/>
                </a:solidFill>
                <a:effectLst/>
                <a:latin typeface="+mn-lt"/>
                <a:ea typeface="+mn-ea"/>
                <a:cs typeface="+mn-cs"/>
              </a:rPr>
              <a:t> </a:t>
            </a:r>
            <a:r>
              <a:rPr lang="it-IT" sz="1200" kern="1200" err="1" smtClean="0">
                <a:solidFill>
                  <a:schemeClr val="tx1"/>
                </a:solidFill>
                <a:effectLst/>
                <a:latin typeface="+mn-lt"/>
                <a:ea typeface="+mn-ea"/>
                <a:cs typeface="+mn-cs"/>
              </a:rPr>
              <a:t>win</a:t>
            </a:r>
            <a:r>
              <a:rPr lang="it-IT" sz="1200" kern="1200" smtClean="0">
                <a:solidFill>
                  <a:schemeClr val="tx1"/>
                </a:solidFill>
                <a:effectLst/>
                <a:latin typeface="+mn-lt"/>
                <a:ea typeface="+mn-ea"/>
                <a:cs typeface="+mn-cs"/>
              </a:rPr>
              <a:t> the jackpot. </a:t>
            </a:r>
            <a:endParaRPr lang="it-IT" smtClean="0"/>
          </a:p>
          <a:p>
            <a:pPr marL="228600" indent="-228600">
              <a:buAutoNum type="arabicPeriod"/>
            </a:pPr>
            <a:endParaRPr lang="en-GB" baseline="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40</a:t>
            </a:fld>
            <a:endParaRPr lang="en-GB"/>
          </a:p>
        </p:txBody>
      </p:sp>
    </p:spTree>
    <p:extLst>
      <p:ext uri="{BB962C8B-B14F-4D97-AF65-F5344CB8AC3E}">
        <p14:creationId xmlns:p14="http://schemas.microsoft.com/office/powerpoint/2010/main" val="103374387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lvl="0" indent="0">
              <a:buNone/>
            </a:pPr>
            <a:r>
              <a:rPr lang="it-IT" kern="1200" baseline="0" dirty="0" smtClean="0">
                <a:solidFill>
                  <a:schemeClr val="tx1"/>
                </a:solidFill>
                <a:latin typeface="+mn-lt"/>
                <a:ea typeface="+mn-ea"/>
                <a:cs typeface="+mn-cs"/>
              </a:rPr>
              <a:t>The </a:t>
            </a:r>
            <a:r>
              <a:rPr lang="it-IT" kern="1200" baseline="0" dirty="0" err="1" smtClean="0">
                <a:solidFill>
                  <a:schemeClr val="tx1"/>
                </a:solidFill>
                <a:latin typeface="+mn-lt"/>
                <a:ea typeface="+mn-ea"/>
                <a:cs typeface="+mn-cs"/>
              </a:rPr>
              <a:t>following</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vulnerabilities</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were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exploited</a:t>
            </a:r>
            <a:r>
              <a:rPr lang="it-IT" kern="1200" baseline="0" dirty="0" smtClean="0">
                <a:solidFill>
                  <a:schemeClr val="tx1"/>
                </a:solidFill>
                <a:latin typeface="+mn-lt"/>
                <a:ea typeface="+mn-ea"/>
                <a:cs typeface="+mn-cs"/>
              </a:rPr>
              <a:t> in </a:t>
            </a:r>
            <a:r>
              <a:rPr lang="it-IT" kern="1200" baseline="0" dirty="0" err="1" smtClean="0">
                <a:solidFill>
                  <a:schemeClr val="tx1"/>
                </a:solidFill>
                <a:latin typeface="+mn-lt"/>
                <a:ea typeface="+mn-ea"/>
                <a:cs typeface="+mn-cs"/>
              </a:rPr>
              <a:t>these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attacks</a:t>
            </a:r>
            <a:r>
              <a:rPr lang="it-IT" kern="1200" baseline="0" dirty="0" smtClean="0">
                <a:solidFill>
                  <a:schemeClr val="tx1"/>
                </a:solidFill>
                <a:latin typeface="+mn-lt"/>
                <a:ea typeface="+mn-ea"/>
                <a:cs typeface="+mn-cs"/>
              </a:rPr>
              <a:t>:</a:t>
            </a:r>
          </a:p>
          <a:p>
            <a:pPr marL="0" lvl="0" indent="0">
              <a:buNone/>
            </a:pP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Stack</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size</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limits</a:t>
            </a:r>
            <a:r>
              <a:rPr lang="it-IT" kern="1200" baseline="0" dirty="0" smtClean="0">
                <a:solidFill>
                  <a:schemeClr val="tx1"/>
                </a:solidFill>
                <a:latin typeface="+mn-lt"/>
                <a:ea typeface="+mn-ea"/>
                <a:cs typeface="+mn-cs"/>
              </a:rPr>
              <a:t> for the first </a:t>
            </a:r>
            <a:r>
              <a:rPr lang="it-IT" kern="1200" baseline="0" dirty="0" err="1" smtClean="0">
                <a:solidFill>
                  <a:schemeClr val="tx1"/>
                </a:solidFill>
                <a:latin typeface="+mn-lt"/>
                <a:ea typeface="+mn-ea"/>
                <a:cs typeface="+mn-cs"/>
              </a:rPr>
              <a:t>attack</a:t>
            </a:r>
            <a:endParaRPr lang="it-IT" kern="1200" baseline="0" dirty="0" smtClean="0">
              <a:solidFill>
                <a:schemeClr val="tx1"/>
              </a:solidFill>
              <a:latin typeface="+mn-lt"/>
              <a:ea typeface="+mn-ea"/>
              <a:cs typeface="+mn-cs"/>
            </a:endParaRPr>
          </a:p>
          <a:p>
            <a:pPr marL="0" lvl="0" indent="0">
              <a:buNone/>
            </a:pPr>
            <a:r>
              <a:rPr lang="it-IT" kern="1200" baseline="0" dirty="0" err="1" smtClean="0">
                <a:solidFill>
                  <a:schemeClr val="tx1"/>
                </a:solidFill>
                <a:latin typeface="+mn-lt"/>
                <a:ea typeface="+mn-ea"/>
                <a:cs typeface="+mn-cs"/>
              </a:rPr>
              <a:t>Unpredictable</a:t>
            </a:r>
            <a:r>
              <a:rPr lang="it-IT" kern="1200" baseline="0" dirty="0" smtClean="0">
                <a:solidFill>
                  <a:schemeClr val="tx1"/>
                </a:solidFill>
                <a:latin typeface="+mn-lt"/>
                <a:ea typeface="+mn-ea"/>
                <a:cs typeface="+mn-cs"/>
              </a:rPr>
              <a:t> state for the </a:t>
            </a:r>
            <a:r>
              <a:rPr lang="it-IT" kern="1200" baseline="0" dirty="0" err="1" smtClean="0">
                <a:solidFill>
                  <a:schemeClr val="tx1"/>
                </a:solidFill>
                <a:latin typeface="+mn-lt"/>
                <a:ea typeface="+mn-ea"/>
                <a:cs typeface="+mn-cs"/>
              </a:rPr>
              <a:t>second</a:t>
            </a:r>
            <a:r>
              <a:rPr lang="it-IT" kern="1200" baseline="0" dirty="0" smtClean="0">
                <a:solidFill>
                  <a:schemeClr val="tx1"/>
                </a:solidFill>
                <a:latin typeface="+mn-lt"/>
                <a:ea typeface="+mn-ea"/>
                <a:cs typeface="+mn-cs"/>
              </a:rPr>
              <a: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0" lvl="0" indent="0">
              <a:buNone/>
            </a:pPr>
            <a:r>
              <a:rPr lang="it-IT" kern="1200" baseline="0" dirty="0" smtClean="0">
                <a:solidFill>
                  <a:schemeClr val="tx1"/>
                </a:solidFill>
                <a:latin typeface="+mn-lt"/>
                <a:ea typeface="+mn-ea"/>
                <a:cs typeface="+mn-cs"/>
              </a:rPr>
              <a:t>And time </a:t>
            </a:r>
            <a:r>
              <a:rPr lang="it-IT" kern="1200" baseline="0" dirty="0" err="1" smtClean="0">
                <a:solidFill>
                  <a:schemeClr val="tx1"/>
                </a:solidFill>
                <a:latin typeface="+mn-lt"/>
                <a:ea typeface="+mn-ea"/>
                <a:cs typeface="+mn-cs"/>
              </a:rPr>
              <a:t>constraints</a:t>
            </a:r>
            <a:r>
              <a:rPr lang="it-IT" kern="1200" baseline="0" dirty="0" smtClean="0">
                <a:solidFill>
                  <a:schemeClr val="tx1"/>
                </a:solidFill>
                <a:latin typeface="+mn-lt"/>
                <a:ea typeface="+mn-ea"/>
                <a:cs typeface="+mn-cs"/>
              </a:rPr>
              <a:t> for the last </a:t>
            </a:r>
            <a:r>
              <a:rPr lang="it-IT" kern="1200" baseline="0" dirty="0" err="1" smtClean="0">
                <a:solidFill>
                  <a:schemeClr val="tx1"/>
                </a:solidFill>
                <a:latin typeface="+mn-lt"/>
                <a:ea typeface="+mn-ea"/>
                <a:cs typeface="+mn-cs"/>
              </a:rPr>
              <a:t>one</a:t>
            </a:r>
            <a:endParaRPr lang="it-IT" kern="1200" baseline="0" dirty="0" smtClean="0">
              <a:solidFill>
                <a:schemeClr val="tx1"/>
              </a:solidFill>
              <a:latin typeface="+mn-lt"/>
              <a:ea typeface="+mn-ea"/>
              <a:cs typeface="+mn-cs"/>
            </a:endParaRPr>
          </a:p>
          <a:p>
            <a:pPr marL="685800" lvl="1" indent="-228600">
              <a:buAutoNum type="arabicPeriod"/>
            </a:pPr>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41</a:t>
            </a:fld>
            <a:endParaRPr lang="en-GB"/>
          </a:p>
        </p:txBody>
      </p:sp>
    </p:spTree>
    <p:extLst>
      <p:ext uri="{BB962C8B-B14F-4D97-AF65-F5344CB8AC3E}">
        <p14:creationId xmlns:p14="http://schemas.microsoft.com/office/powerpoint/2010/main" val="1139706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42</a:t>
            </a:fld>
            <a:endParaRPr lang="en-GB"/>
          </a:p>
        </p:txBody>
      </p:sp>
    </p:spTree>
    <p:extLst>
      <p:ext uri="{BB962C8B-B14F-4D97-AF65-F5344CB8AC3E}">
        <p14:creationId xmlns:p14="http://schemas.microsoft.com/office/powerpoint/2010/main" val="18997432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it-IT" sz="1200" kern="1200" dirty="0" smtClean="0">
                <a:solidFill>
                  <a:schemeClr val="tx1"/>
                </a:solidFill>
                <a:effectLst/>
                <a:latin typeface="+mn-lt"/>
                <a:ea typeface="+mn-ea"/>
                <a:cs typeface="+mn-cs"/>
              </a:rPr>
              <a:t>A </a:t>
            </a:r>
            <a:r>
              <a:rPr lang="it-IT" sz="1200" kern="1200" dirty="0" err="1" smtClean="0">
                <a:solidFill>
                  <a:schemeClr val="tx1"/>
                </a:solidFill>
                <a:effectLst/>
                <a:latin typeface="+mn-lt"/>
                <a:ea typeface="+mn-ea"/>
                <a:cs typeface="+mn-cs"/>
              </a:rPr>
              <a:t>significant</a:t>
            </a:r>
            <a:r>
              <a:rPr lang="it-IT" sz="1200" kern="1200" dirty="0" smtClean="0">
                <a:solidFill>
                  <a:schemeClr val="tx1"/>
                </a:solidFill>
                <a:effectLst/>
                <a:latin typeface="+mn-lt"/>
                <a:ea typeface="+mn-ea"/>
                <a:cs typeface="+mn-cs"/>
              </a:rPr>
              <a:t> part of </a:t>
            </a:r>
            <a:r>
              <a:rPr lang="it-IT" sz="1200" kern="1200" dirty="0" err="1" smtClean="0">
                <a:solidFill>
                  <a:schemeClr val="tx1"/>
                </a:solidFill>
                <a:effectLst/>
                <a:latin typeface="+mn-lt"/>
                <a:ea typeface="+mn-ea"/>
                <a:cs typeface="+mn-cs"/>
              </a:rPr>
              <a:t>them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related</a:t>
            </a:r>
            <a:r>
              <a:rPr lang="it-IT" sz="1200" kern="1200" dirty="0" smtClean="0">
                <a:solidFill>
                  <a:schemeClr val="tx1"/>
                </a:solidFill>
                <a:effectLst/>
                <a:latin typeface="+mn-lt"/>
                <a:ea typeface="+mn-ea"/>
                <a:cs typeface="+mn-cs"/>
              </a:rPr>
              <a:t> to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the high-</a:t>
            </a:r>
            <a:r>
              <a:rPr lang="it-IT" sz="1200" kern="1200" dirty="0" err="1" smtClean="0">
                <a:solidFill>
                  <a:schemeClr val="tx1"/>
                </a:solidFill>
                <a:effectLst/>
                <a:latin typeface="+mn-lt"/>
                <a:ea typeface="+mn-ea"/>
                <a:cs typeface="+mn-cs"/>
              </a:rPr>
              <a:t>level</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programming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supported</a:t>
            </a:r>
            <a:r>
              <a:rPr lang="it-IT" sz="1200" kern="1200" dirty="0" smtClean="0">
                <a:solidFill>
                  <a:schemeClr val="tx1"/>
                </a:solidFill>
                <a:effectLst/>
                <a:latin typeface="+mn-lt"/>
                <a:ea typeface="+mn-ea"/>
                <a:cs typeface="+mn-cs"/>
              </a:rPr>
              <a:t> by </a:t>
            </a:r>
            <a:r>
              <a:rPr lang="it-IT" sz="1200" kern="1200" dirty="0" err="1" smtClean="0">
                <a:solidFill>
                  <a:schemeClr val="tx1"/>
                </a:solidFill>
                <a:effectLst/>
                <a:latin typeface="+mn-lt"/>
                <a:ea typeface="+mn-ea"/>
                <a:cs typeface="+mn-cs"/>
              </a:rPr>
              <a:t>Ethereum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Many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vulnerabilities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seem</a:t>
            </a:r>
            <a:r>
              <a:rPr lang="it-IT" sz="1200" kern="1200" dirty="0" smtClean="0">
                <a:solidFill>
                  <a:schemeClr val="tx1"/>
                </a:solidFill>
                <a:effectLst/>
                <a:latin typeface="+mn-lt"/>
                <a:ea typeface="+mn-ea"/>
                <a:cs typeface="+mn-cs"/>
              </a:rPr>
              <a:t> to be </a:t>
            </a:r>
            <a:r>
              <a:rPr lang="it-IT" sz="1200" kern="1200" dirty="0" err="1" smtClean="0">
                <a:solidFill>
                  <a:schemeClr val="tx1"/>
                </a:solidFill>
                <a:effectLst/>
                <a:latin typeface="+mn-lt"/>
                <a:ea typeface="+mn-ea"/>
                <a:cs typeface="+mn-cs"/>
              </a:rPr>
              <a:t>caused</a:t>
            </a:r>
            <a:r>
              <a:rPr lang="it-IT" sz="1200" kern="1200" dirty="0" smtClean="0">
                <a:solidFill>
                  <a:schemeClr val="tx1"/>
                </a:solidFill>
                <a:effectLst/>
                <a:latin typeface="+mn-lt"/>
                <a:ea typeface="+mn-ea"/>
                <a:cs typeface="+mn-cs"/>
              </a:rPr>
              <a:t> by a </a:t>
            </a:r>
            <a:r>
              <a:rPr lang="it-IT" sz="1200" kern="1200" dirty="0" err="1" smtClean="0">
                <a:solidFill>
                  <a:schemeClr val="tx1"/>
                </a:solidFill>
                <a:effectLst/>
                <a:latin typeface="+mn-lt"/>
                <a:ea typeface="+mn-ea"/>
                <a:cs typeface="+mn-cs"/>
              </a:rPr>
              <a:t>misalignment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between</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semantics</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and the </a:t>
            </a:r>
            <a:r>
              <a:rPr lang="it-IT" sz="1200" kern="1200" dirty="0" err="1" smtClean="0">
                <a:solidFill>
                  <a:schemeClr val="tx1"/>
                </a:solidFill>
                <a:effectLst/>
                <a:latin typeface="+mn-lt"/>
                <a:ea typeface="+mn-ea"/>
                <a:cs typeface="+mn-cs"/>
              </a:rPr>
              <a:t>intuition</a:t>
            </a:r>
            <a:r>
              <a:rPr lang="it-IT" sz="1200" kern="1200" dirty="0" smtClean="0">
                <a:solidFill>
                  <a:schemeClr val="tx1"/>
                </a:solidFill>
                <a:effectLst/>
                <a:latin typeface="+mn-lt"/>
                <a:ea typeface="+mn-ea"/>
                <a:cs typeface="+mn-cs"/>
              </a:rPr>
              <a:t> of </a:t>
            </a:r>
            <a:r>
              <a:rPr lang="it-IT" sz="1200" kern="1200" dirty="0" err="1" smtClean="0">
                <a:solidFill>
                  <a:schemeClr val="tx1"/>
                </a:solidFill>
                <a:effectLst/>
                <a:latin typeface="+mn-lt"/>
                <a:ea typeface="+mn-ea"/>
                <a:cs typeface="+mn-cs"/>
              </a:rPr>
              <a:t>programmers</a:t>
            </a:r>
            <a:r>
              <a:rPr lang="it-IT" sz="1200" kern="1200" dirty="0" smtClean="0">
                <a:solidFill>
                  <a:schemeClr val="tx1"/>
                </a:solidFill>
                <a:effectLst/>
                <a:latin typeface="+mn-lt"/>
                <a:ea typeface="+mn-ea"/>
                <a:cs typeface="+mn-cs"/>
              </a:rPr>
              <a:t>. The </a:t>
            </a:r>
            <a:r>
              <a:rPr lang="it-IT" sz="1200" kern="1200" dirty="0" err="1" smtClean="0">
                <a:solidFill>
                  <a:schemeClr val="tx1"/>
                </a:solidFill>
                <a:effectLst/>
                <a:latin typeface="+mn-lt"/>
                <a:ea typeface="+mn-ea"/>
                <a:cs typeface="+mn-cs"/>
              </a:rPr>
              <a:t>problem</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Solidity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whilst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looking</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a </a:t>
            </a:r>
            <a:r>
              <a:rPr lang="it-IT" sz="1200" kern="1200" dirty="0" err="1" smtClean="0">
                <a:solidFill>
                  <a:schemeClr val="tx1"/>
                </a:solidFill>
                <a:effectLst/>
                <a:latin typeface="+mn-lt"/>
                <a:ea typeface="+mn-ea"/>
                <a:cs typeface="+mn-cs"/>
              </a:rPr>
              <a:t>typed</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Javascript-like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(with </a:t>
            </a:r>
            <a:r>
              <a:rPr lang="it-IT" sz="1200" kern="1200" dirty="0" err="1" smtClean="0">
                <a:solidFill>
                  <a:schemeClr val="tx1"/>
                </a:solidFill>
                <a:effectLst/>
                <a:latin typeface="+mn-lt"/>
                <a:ea typeface="+mn-ea"/>
                <a:cs typeface="+mn-cs"/>
              </a:rPr>
              <a:t>exceptions</a:t>
            </a:r>
            <a:r>
              <a:rPr lang="it-IT" sz="1200" kern="1200" dirty="0" smtClean="0">
                <a:solidFill>
                  <a:schemeClr val="tx1"/>
                </a:solidFill>
                <a:effectLst/>
                <a:latin typeface="+mn-lt"/>
                <a:ea typeface="+mn-ea"/>
                <a:cs typeface="+mn-cs"/>
              </a:rPr>
              <a:t> and </a:t>
            </a:r>
            <a:r>
              <a:rPr lang="it-IT" sz="1200" kern="1200" dirty="0" err="1" smtClean="0">
                <a:solidFill>
                  <a:schemeClr val="tx1"/>
                </a:solidFill>
                <a:effectLst/>
                <a:latin typeface="+mn-lt"/>
                <a:ea typeface="+mn-ea"/>
                <a:cs typeface="+mn-cs"/>
              </a:rPr>
              <a:t>functions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implements</a:t>
            </a:r>
            <a:r>
              <a:rPr lang="it-IT" sz="1200" kern="1200" dirty="0" smtClean="0">
                <a:solidFill>
                  <a:schemeClr val="tx1"/>
                </a:solidFill>
                <a:effectLst/>
                <a:latin typeface="+mn-lt"/>
                <a:ea typeface="+mn-ea"/>
                <a:cs typeface="+mn-cs"/>
              </a:rPr>
              <a:t> some of </a:t>
            </a:r>
            <a:r>
              <a:rPr lang="it-IT" sz="1200" kern="1200" dirty="0" err="1" smtClean="0">
                <a:solidFill>
                  <a:schemeClr val="tx1"/>
                </a:solidFill>
                <a:effectLst/>
                <a:latin typeface="+mn-lt"/>
                <a:ea typeface="+mn-ea"/>
                <a:cs typeface="+mn-cs"/>
              </a:rPr>
              <a:t>these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features</a:t>
            </a:r>
            <a:r>
              <a:rPr lang="it-IT" sz="1200" kern="1200" dirty="0" smtClean="0">
                <a:solidFill>
                  <a:schemeClr val="tx1"/>
                </a:solidFill>
                <a:effectLst/>
                <a:latin typeface="+mn-lt"/>
                <a:ea typeface="+mn-ea"/>
                <a:cs typeface="+mn-cs"/>
              </a:rPr>
              <a:t> in a </a:t>
            </a:r>
            <a:r>
              <a:rPr lang="it-IT" sz="1200" kern="1200" dirty="0" err="1" smtClean="0">
                <a:solidFill>
                  <a:schemeClr val="tx1"/>
                </a:solidFill>
                <a:effectLst/>
                <a:latin typeface="+mn-lt"/>
                <a:ea typeface="+mn-ea"/>
                <a:cs typeface="+mn-cs"/>
              </a:rPr>
              <a:t>peculiar</a:t>
            </a:r>
            <a:r>
              <a:rPr lang="it-IT" sz="1200" kern="1200" dirty="0" smtClean="0">
                <a:solidFill>
                  <a:schemeClr val="tx1"/>
                </a:solidFill>
                <a:effectLst/>
                <a:latin typeface="+mn-lt"/>
                <a:ea typeface="+mn-ea"/>
                <a:cs typeface="+mn-cs"/>
              </a:rPr>
              <a:t> way. At the </a:t>
            </a:r>
            <a:r>
              <a:rPr lang="it-IT" sz="1200" kern="1200" dirty="0" err="1" smtClean="0">
                <a:solidFill>
                  <a:schemeClr val="tx1"/>
                </a:solidFill>
                <a:effectLst/>
                <a:latin typeface="+mn-lt"/>
                <a:ea typeface="+mn-ea"/>
                <a:cs typeface="+mn-cs"/>
              </a:rPr>
              <a:t>same</a:t>
            </a:r>
            <a:r>
              <a:rPr lang="it-IT" sz="1200" kern="1200" dirty="0" smtClean="0">
                <a:solidFill>
                  <a:schemeClr val="tx1"/>
                </a:solidFill>
                <a:effectLst/>
                <a:latin typeface="+mn-lt"/>
                <a:ea typeface="+mn-ea"/>
                <a:cs typeface="+mn-cs"/>
              </a:rPr>
              <a:t> time, the </a:t>
            </a:r>
            <a:r>
              <a:rPr lang="it-IT" sz="1200" kern="1200" dirty="0" err="1" smtClean="0">
                <a:solidFill>
                  <a:schemeClr val="tx1"/>
                </a:solidFill>
                <a:effectLst/>
                <a:latin typeface="+mn-lt"/>
                <a:ea typeface="+mn-ea"/>
                <a:cs typeface="+mn-cs"/>
              </a:rPr>
              <a:t>language</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does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not</a:t>
            </a:r>
            <a:r>
              <a:rPr lang="it-IT" sz="1200" kern="1200" dirty="0" smtClean="0">
                <a:solidFill>
                  <a:schemeClr val="tx1"/>
                </a:solidFill>
                <a:effectLst/>
                <a:latin typeface="+mn-lt"/>
                <a:ea typeface="+mn-ea"/>
                <a:cs typeface="+mn-cs"/>
              </a:rPr>
              <a:t> introduce </a:t>
            </a:r>
            <a:r>
              <a:rPr lang="it-IT" sz="1200" kern="1200" dirty="0" err="1" smtClean="0">
                <a:solidFill>
                  <a:schemeClr val="tx1"/>
                </a:solidFill>
                <a:effectLst/>
                <a:latin typeface="+mn-lt"/>
                <a:ea typeface="+mn-ea"/>
                <a:cs typeface="+mn-cs"/>
              </a:rPr>
              <a:t>constructs</a:t>
            </a:r>
            <a:r>
              <a:rPr lang="it-IT" sz="1200" kern="1200" dirty="0" smtClean="0">
                <a:solidFill>
                  <a:schemeClr val="tx1"/>
                </a:solidFill>
                <a:effectLst/>
                <a:latin typeface="+mn-lt"/>
                <a:ea typeface="+mn-ea"/>
                <a:cs typeface="+mn-cs"/>
              </a:rPr>
              <a:t> to deal with domain-</a:t>
            </a:r>
            <a:r>
              <a:rPr lang="it-IT" sz="1200" kern="1200" dirty="0" err="1" smtClean="0">
                <a:solidFill>
                  <a:schemeClr val="tx1"/>
                </a:solidFill>
                <a:effectLst/>
                <a:latin typeface="+mn-lt"/>
                <a:ea typeface="+mn-ea"/>
                <a:cs typeface="+mn-cs"/>
              </a:rPr>
              <a:t>specific</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aspects</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like</a:t>
            </a:r>
            <a:r>
              <a:rPr lang="it-IT" sz="1200" kern="1200" dirty="0" smtClean="0">
                <a:solidFill>
                  <a:schemeClr val="tx1"/>
                </a:solidFill>
                <a:effectLst/>
                <a:latin typeface="+mn-lt"/>
                <a:ea typeface="+mn-ea"/>
                <a:cs typeface="+mn-cs"/>
              </a:rPr>
              <a:t> e.g. the </a:t>
            </a:r>
            <a:r>
              <a:rPr lang="it-IT" sz="1200" kern="1200" dirty="0" err="1" smtClean="0">
                <a:solidFill>
                  <a:schemeClr val="tx1"/>
                </a:solidFill>
                <a:effectLst/>
                <a:latin typeface="+mn-lt"/>
                <a:ea typeface="+mn-ea"/>
                <a:cs typeface="+mn-cs"/>
              </a:rPr>
              <a:t>fact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that</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computation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steps</a:t>
            </a:r>
            <a:r>
              <a:rPr lang="it-IT" sz="1200" kern="1200" dirty="0" smtClean="0">
                <a:solidFill>
                  <a:schemeClr val="tx1"/>
                </a:solidFill>
                <a:effectLst/>
                <a:latin typeface="+mn-lt"/>
                <a:ea typeface="+mn-ea"/>
                <a:cs typeface="+mn-cs"/>
              </a:rPr>
              <a:t> are </a:t>
            </a:r>
            <a:r>
              <a:rPr lang="it-IT" sz="1200" kern="1200" dirty="0" err="1" smtClean="0">
                <a:solidFill>
                  <a:schemeClr val="tx1"/>
                </a:solidFill>
                <a:effectLst/>
                <a:latin typeface="+mn-lt"/>
                <a:ea typeface="+mn-ea"/>
                <a:cs typeface="+mn-cs"/>
              </a:rPr>
              <a:t>recorded</a:t>
            </a:r>
            <a:r>
              <a:rPr lang="it-IT" sz="1200" kern="1200" dirty="0" smtClean="0">
                <a:solidFill>
                  <a:schemeClr val="tx1"/>
                </a:solidFill>
                <a:effectLst/>
                <a:latin typeface="+mn-lt"/>
                <a:ea typeface="+mn-ea"/>
                <a:cs typeface="+mn-cs"/>
              </a:rPr>
              <a:t> on a public </a:t>
            </a:r>
            <a:r>
              <a:rPr lang="it-IT" sz="1200" kern="1200" dirty="0" err="1" smtClean="0">
                <a:solidFill>
                  <a:schemeClr val="tx1"/>
                </a:solidFill>
                <a:effectLst/>
                <a:latin typeface="+mn-lt"/>
                <a:ea typeface="+mn-ea"/>
                <a:cs typeface="+mn-cs"/>
              </a:rPr>
              <a:t>blockchain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wherein</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they</a:t>
            </a:r>
            <a:r>
              <a:rPr lang="it-IT" sz="1200" kern="1200" dirty="0" smtClean="0">
                <a:solidFill>
                  <a:schemeClr val="tx1"/>
                </a:solidFill>
                <a:effectLst/>
                <a:latin typeface="+mn-lt"/>
                <a:ea typeface="+mn-ea"/>
                <a:cs typeface="+mn-cs"/>
              </a:rPr>
              <a:t> can be </a:t>
            </a:r>
            <a:r>
              <a:rPr lang="it-IT" sz="1200" kern="1200" dirty="0" err="1" smtClean="0">
                <a:solidFill>
                  <a:schemeClr val="tx1"/>
                </a:solidFill>
                <a:effectLst/>
                <a:latin typeface="+mn-lt"/>
                <a:ea typeface="+mn-ea"/>
                <a:cs typeface="+mn-cs"/>
              </a:rPr>
              <a:t>unpredictably</a:t>
            </a:r>
            <a:r>
              <a:rPr lang="it-IT" sz="1200" kern="1200" dirty="0" smtClean="0">
                <a:solidFill>
                  <a:schemeClr val="tx1"/>
                </a:solidFill>
                <a:effectLst/>
                <a:latin typeface="+mn-lt"/>
                <a:ea typeface="+mn-ea"/>
                <a:cs typeface="+mn-cs"/>
              </a:rPr>
              <a:t> </a:t>
            </a:r>
            <a:r>
              <a:rPr lang="it-IT" sz="1200" kern="1200" dirty="0" err="1" smtClean="0">
                <a:solidFill>
                  <a:schemeClr val="tx1"/>
                </a:solidFill>
                <a:effectLst/>
                <a:latin typeface="+mn-lt"/>
                <a:ea typeface="+mn-ea"/>
                <a:cs typeface="+mn-cs"/>
              </a:rPr>
              <a:t>reordered</a:t>
            </a:r>
            <a:r>
              <a:rPr lang="it-IT" sz="1200" kern="1200" dirty="0" smtClean="0">
                <a:solidFill>
                  <a:schemeClr val="tx1"/>
                </a:solidFill>
                <a:effectLst/>
                <a:latin typeface="+mn-lt"/>
                <a:ea typeface="+mn-ea"/>
                <a:cs typeface="+mn-cs"/>
              </a:rPr>
              <a:t> or </a:t>
            </a:r>
            <a:r>
              <a:rPr lang="it-IT" sz="1200" kern="1200" dirty="0" err="1" smtClean="0">
                <a:solidFill>
                  <a:schemeClr val="tx1"/>
                </a:solidFill>
                <a:effectLst/>
                <a:latin typeface="+mn-lt"/>
                <a:ea typeface="+mn-ea"/>
                <a:cs typeface="+mn-cs"/>
              </a:rPr>
              <a:t>delayed</a:t>
            </a:r>
            <a:r>
              <a:rPr lang="it-IT" sz="1200" kern="1200" dirty="0" smtClean="0">
                <a:solidFill>
                  <a:schemeClr val="tx1"/>
                </a:solidFill>
                <a:effectLst/>
                <a:latin typeface="+mn-lt"/>
                <a:ea typeface="+mn-ea"/>
                <a:cs typeface="+mn-cs"/>
              </a:rPr>
              <a:t>. </a:t>
            </a:r>
            <a:endParaRPr lang="it-IT" dirty="0" smtClean="0"/>
          </a:p>
          <a:p>
            <a:pPr marL="228600" indent="-228600">
              <a:buAutoNum type="arabicPeriod"/>
            </a:pPr>
            <a:endParaRPr lang="en-GB" baseline="0"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Another major cause of the proliferation of insecure smart contracts is that the documentation of known vulnerabilities is scattered through several sources, including the official</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documentation</a:t>
            </a:r>
            <a:r>
              <a:rPr lang="en-GB" sz="1200" kern="1200" baseline="0" dirty="0" smtClean="0">
                <a:solidFill>
                  <a:schemeClr val="tx1"/>
                </a:solidFill>
                <a:effectLst/>
                <a:latin typeface="+mn-lt"/>
                <a:ea typeface="+mn-ea"/>
                <a:cs typeface="+mn-cs"/>
              </a:rPr>
              <a:t>. </a:t>
            </a:r>
            <a:r>
              <a:rPr lang="en-GB" sz="1200" kern="1200" dirty="0" smtClean="0">
                <a:solidFill>
                  <a:schemeClr val="tx1"/>
                </a:solidFill>
                <a:effectLst/>
                <a:latin typeface="+mn-lt"/>
                <a:ea typeface="+mn-ea"/>
                <a:cs typeface="+mn-cs"/>
              </a:rPr>
              <a:t>A comprehensive, self-contained and updated sur- vey of vulnerabilities and attacks to </a:t>
            </a:r>
            <a:r>
              <a:rPr lang="en-GB" sz="1200" kern="1200" dirty="0" err="1" smtClean="0">
                <a:solidFill>
                  <a:schemeClr val="tx1"/>
                </a:solidFill>
                <a:effectLst/>
                <a:latin typeface="+mn-lt"/>
                <a:ea typeface="+mn-ea"/>
                <a:cs typeface="+mn-cs"/>
              </a:rPr>
              <a:t>Ethereum</a:t>
            </a:r>
            <a:r>
              <a:rPr lang="en-GB" sz="1200" kern="1200" dirty="0" smtClean="0">
                <a:solidFill>
                  <a:schemeClr val="tx1"/>
                </a:solidFill>
                <a:effectLst/>
                <a:latin typeface="+mn-lt"/>
                <a:ea typeface="+mn-ea"/>
                <a:cs typeface="+mn-cs"/>
              </a:rPr>
              <a:t> smart contracts is still lacking.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to append a new block of data to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nodes must participate to a lottery, where the probability of winning is proportional to the computational power of the node. An incentive mechanism ensures that, even if a malicious node who wins the lottery tries to append a block with incorrect contract executions, this block will be eventually removed from the </a:t>
            </a:r>
            <a:r>
              <a:rPr lang="en-GB" sz="1200" kern="1200" dirty="0" err="1" smtClean="0">
                <a:solidFill>
                  <a:schemeClr val="tx1"/>
                </a:solidFill>
                <a:effectLst/>
                <a:latin typeface="+mn-lt"/>
                <a:ea typeface="+mn-ea"/>
                <a:cs typeface="+mn-cs"/>
              </a:rPr>
              <a:t>blockchain</a:t>
            </a:r>
            <a:r>
              <a:rPr lang="en-GB" sz="1200" kern="1200" dirty="0" smtClean="0">
                <a:solidFill>
                  <a:schemeClr val="tx1"/>
                </a:solidFill>
                <a:effectLst/>
                <a:latin typeface="+mn-lt"/>
                <a:ea typeface="+mn-ea"/>
                <a:cs typeface="+mn-cs"/>
              </a:rPr>
              <a:t>. Despite some criticism about the </a:t>
            </a:r>
            <a:r>
              <a:rPr lang="en-GB" sz="1200" kern="1200" dirty="0" err="1" smtClean="0">
                <a:solidFill>
                  <a:schemeClr val="tx1"/>
                </a:solidFill>
                <a:effectLst/>
                <a:latin typeface="+mn-lt"/>
                <a:ea typeface="+mn-ea"/>
                <a:cs typeface="+mn-cs"/>
              </a:rPr>
              <a:t>e↵ectiveness</a:t>
            </a:r>
            <a:r>
              <a:rPr lang="en-GB" sz="1200" kern="1200" dirty="0" smtClean="0">
                <a:solidFill>
                  <a:schemeClr val="tx1"/>
                </a:solidFill>
                <a:effectLst/>
                <a:latin typeface="+mn-lt"/>
                <a:ea typeface="+mn-ea"/>
                <a:cs typeface="+mn-cs"/>
              </a:rPr>
              <a:t> of the consensus protocol [37,44], recent theoretical studies establish its security whenever the honest nodes control the majority of the computational power of the network [39,52]. </a:t>
            </a:r>
            <a:endParaRPr lang="en-GB" dirty="0" smtClean="0"/>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endParaRPr lang="en-GB" sz="1200" kern="1200" dirty="0" smtClean="0">
              <a:solidFill>
                <a:schemeClr val="tx1"/>
              </a:solidFill>
              <a:effectLst/>
              <a:latin typeface="+mn-lt"/>
              <a:ea typeface="+mn-ea"/>
              <a:cs typeface="+mn-cs"/>
            </a:endParaRP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GB" sz="1200" kern="1200" dirty="0" smtClean="0">
                <a:solidFill>
                  <a:schemeClr val="tx1"/>
                </a:solidFill>
                <a:effectLst/>
                <a:latin typeface="+mn-lt"/>
                <a:ea typeface="+mn-ea"/>
                <a:cs typeface="+mn-cs"/>
              </a:rPr>
              <a:t> </a:t>
            </a:r>
            <a:endParaRPr lang="en-GB" dirty="0" smtClean="0"/>
          </a:p>
          <a:p>
            <a:pPr marL="228600"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43</a:t>
            </a:fld>
            <a:endParaRPr lang="en-GB"/>
          </a:p>
        </p:txBody>
      </p:sp>
    </p:spTree>
    <p:extLst>
      <p:ext uri="{BB962C8B-B14F-4D97-AF65-F5344CB8AC3E}">
        <p14:creationId xmlns:p14="http://schemas.microsoft.com/office/powerpoint/2010/main" val="314481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44</a:t>
            </a:fld>
            <a:endParaRPr lang="en-GB"/>
          </a:p>
        </p:txBody>
      </p:sp>
    </p:spTree>
    <p:extLst>
      <p:ext uri="{BB962C8B-B14F-4D97-AF65-F5344CB8AC3E}">
        <p14:creationId xmlns:p14="http://schemas.microsoft.com/office/powerpoint/2010/main" val="87835458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228600" indent="-228600">
              <a:buAutoNum type="arabicPeriod"/>
            </a:pPr>
            <a:r>
              <a:rPr lang="en-GB" baseline="0" dirty="0" err="1" smtClean="0"/>
              <a:t>Gli</a:t>
            </a:r>
            <a:r>
              <a:rPr lang="en-GB" baseline="0" dirty="0" smtClean="0"/>
              <a:t> Smart Contract </a:t>
            </a:r>
            <a:r>
              <a:rPr lang="en-GB" baseline="0" dirty="0" err="1" smtClean="0"/>
              <a:t>sono</a:t>
            </a:r>
            <a:r>
              <a:rPr lang="en-GB" baseline="0" dirty="0" smtClean="0"/>
              <a:t> </a:t>
            </a:r>
            <a:r>
              <a:rPr lang="en-GB" baseline="0" dirty="0" err="1" smtClean="0"/>
              <a:t>una</a:t>
            </a:r>
            <a:r>
              <a:rPr lang="en-GB" baseline="0" dirty="0" smtClean="0"/>
              <a:t> </a:t>
            </a:r>
            <a:r>
              <a:rPr lang="en-GB" baseline="0" dirty="0" err="1" smtClean="0"/>
              <a:t>soluzione</a:t>
            </a:r>
            <a:r>
              <a:rPr lang="en-GB" baseline="0" dirty="0" smtClean="0"/>
              <a:t> </a:t>
            </a:r>
            <a:r>
              <a:rPr lang="en-GB" baseline="0" dirty="0" err="1" smtClean="0"/>
              <a:t>concreta</a:t>
            </a:r>
            <a:r>
              <a:rPr lang="en-GB" baseline="0" dirty="0" smtClean="0"/>
              <a:t> o </a:t>
            </a:r>
            <a:r>
              <a:rPr lang="en-GB" baseline="0" dirty="0" err="1" smtClean="0"/>
              <a:t>possono</a:t>
            </a:r>
            <a:r>
              <a:rPr lang="en-GB" baseline="0" dirty="0" smtClean="0"/>
              <a:t> </a:t>
            </a:r>
            <a:r>
              <a:rPr lang="en-GB" baseline="0" dirty="0" err="1" smtClean="0"/>
              <a:t>sostituire</a:t>
            </a:r>
            <a:r>
              <a:rPr lang="en-GB" baseline="0" dirty="0" smtClean="0"/>
              <a:t> </a:t>
            </a:r>
            <a:r>
              <a:rPr lang="en-GB" baseline="0" dirty="0" err="1" smtClean="0"/>
              <a:t>completamente</a:t>
            </a:r>
            <a:r>
              <a:rPr lang="en-GB" baseline="0" dirty="0" smtClean="0"/>
              <a:t> I </a:t>
            </a:r>
            <a:r>
              <a:rPr lang="en-GB" baseline="0" dirty="0" err="1" smtClean="0"/>
              <a:t>contratti</a:t>
            </a:r>
            <a:r>
              <a:rPr lang="en-GB" baseline="0" dirty="0" smtClean="0"/>
              <a:t> </a:t>
            </a:r>
            <a:r>
              <a:rPr lang="en-GB" baseline="0" dirty="0" err="1" smtClean="0"/>
              <a:t>tradizionali</a:t>
            </a:r>
            <a:r>
              <a:rPr lang="en-GB" baseline="0" dirty="0" smtClean="0"/>
              <a:t>? </a:t>
            </a:r>
          </a:p>
          <a:p>
            <a:pPr marL="228600" indent="-228600">
              <a:buAutoNum type="arabicPeriod"/>
            </a:pPr>
            <a:r>
              <a:rPr lang="en-GB" baseline="0" dirty="0" smtClean="0"/>
              <a:t>Ci </a:t>
            </a:r>
            <a:r>
              <a:rPr lang="en-GB" baseline="0" dirty="0" err="1" smtClean="0"/>
              <a:t>sono</a:t>
            </a:r>
            <a:r>
              <a:rPr lang="en-GB" baseline="0" dirty="0" smtClean="0"/>
              <a:t> agreements </a:t>
            </a:r>
            <a:r>
              <a:rPr lang="en-GB" baseline="0" dirty="0" err="1" smtClean="0"/>
              <a:t>che</a:t>
            </a:r>
            <a:r>
              <a:rPr lang="en-GB" baseline="0" dirty="0" smtClean="0"/>
              <a:t> non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automatizati</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45</a:t>
            </a:fld>
            <a:endParaRPr lang="en-GB"/>
          </a:p>
        </p:txBody>
      </p:sp>
    </p:spTree>
    <p:extLst>
      <p:ext uri="{BB962C8B-B14F-4D97-AF65-F5344CB8AC3E}">
        <p14:creationId xmlns:p14="http://schemas.microsoft.com/office/powerpoint/2010/main" val="205751080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Neither by traditional contracts nor by Smart Contracts the invulnerability and the security are guaranteed. </a:t>
            </a:r>
          </a:p>
          <a:p>
            <a:pPr marL="228600" indent="-228600">
              <a:buAutoNum type="arabicPeriod"/>
            </a:pPr>
            <a:r>
              <a:rPr lang="en-GB" baseline="0" dirty="0" smtClean="0"/>
              <a:t>DA DIRE A VOCE</a:t>
            </a:r>
          </a:p>
          <a:p>
            <a:pPr marL="228600" indent="-228600">
              <a:buAutoNum type="arabicPeriod"/>
            </a:pPr>
            <a:endParaRPr lang="en-GB" baseline="0" dirty="0" smtClean="0"/>
          </a:p>
          <a:p>
            <a:pPr marL="228600" indent="-228600">
              <a:buAutoNum type="arabicPeriod"/>
            </a:pPr>
            <a:r>
              <a:rPr lang="en-GB" baseline="0" dirty="0" err="1" smtClean="0"/>
              <a:t>Qual’è</a:t>
            </a:r>
            <a:r>
              <a:rPr lang="en-GB" baseline="0" dirty="0" smtClean="0"/>
              <a:t> </a:t>
            </a:r>
            <a:r>
              <a:rPr lang="en-GB" baseline="0" dirty="0" err="1" smtClean="0"/>
              <a:t>il</a:t>
            </a:r>
            <a:r>
              <a:rPr lang="en-GB" baseline="0" dirty="0" smtClean="0"/>
              <a:t> </a:t>
            </a:r>
            <a:r>
              <a:rPr lang="en-GB" baseline="0" dirty="0" err="1" smtClean="0"/>
              <a:t>vero</a:t>
            </a:r>
            <a:r>
              <a:rPr lang="en-GB" baseline="0" dirty="0" smtClean="0"/>
              <a:t> </a:t>
            </a:r>
            <a:r>
              <a:rPr lang="en-GB" baseline="0" dirty="0" err="1" smtClean="0"/>
              <a:t>incentivo</a:t>
            </a:r>
            <a:r>
              <a:rPr lang="en-GB" baseline="0" dirty="0" smtClean="0"/>
              <a:t> </a:t>
            </a:r>
            <a:r>
              <a:rPr lang="en-GB" baseline="0" dirty="0" err="1" smtClean="0"/>
              <a:t>che</a:t>
            </a:r>
            <a:r>
              <a:rPr lang="en-GB" baseline="0" dirty="0" smtClean="0"/>
              <a:t> </a:t>
            </a:r>
            <a:r>
              <a:rPr lang="en-GB" baseline="0" dirty="0" err="1" smtClean="0"/>
              <a:t>muove</a:t>
            </a:r>
            <a:r>
              <a:rPr lang="en-GB" baseline="0" dirty="0" smtClean="0"/>
              <a:t> I Miners (verifier) </a:t>
            </a:r>
            <a:r>
              <a:rPr lang="en-GB" baseline="0" dirty="0" err="1" smtClean="0"/>
              <a:t>nela</a:t>
            </a:r>
            <a:r>
              <a:rPr lang="en-GB" baseline="0" dirty="0" smtClean="0"/>
              <a:t> </a:t>
            </a:r>
            <a:r>
              <a:rPr lang="en-GB" baseline="0" dirty="0" err="1" smtClean="0"/>
              <a:t>validiation</a:t>
            </a:r>
            <a:r>
              <a:rPr lang="en-GB" baseline="0" dirty="0" smtClean="0"/>
              <a:t> di un </a:t>
            </a:r>
            <a:r>
              <a:rPr lang="en-GB" baseline="0" dirty="0" err="1" smtClean="0"/>
              <a:t>contratto</a:t>
            </a:r>
            <a:r>
              <a:rPr lang="en-GB" baseline="0" dirty="0" smtClean="0"/>
              <a:t>? </a:t>
            </a:r>
            <a:r>
              <a:rPr lang="en-GB" baseline="0" dirty="0" err="1" smtClean="0"/>
              <a:t>Possono</a:t>
            </a:r>
            <a:r>
              <a:rPr lang="en-GB" baseline="0" dirty="0" smtClean="0"/>
              <a:t> </a:t>
            </a:r>
            <a:r>
              <a:rPr lang="en-GB" baseline="0" dirty="0" err="1" smtClean="0"/>
              <a:t>essere</a:t>
            </a:r>
            <a:r>
              <a:rPr lang="en-GB" baseline="0" dirty="0" smtClean="0"/>
              <a:t> </a:t>
            </a:r>
            <a:r>
              <a:rPr lang="en-GB" baseline="0" dirty="0" err="1" smtClean="0"/>
              <a:t>spinti</a:t>
            </a:r>
            <a:r>
              <a:rPr lang="en-GB" baseline="0" dirty="0" smtClean="0"/>
              <a:t> solo dal fee </a:t>
            </a:r>
            <a:r>
              <a:rPr lang="en-GB" baseline="0" dirty="0" err="1" smtClean="0"/>
              <a:t>che</a:t>
            </a:r>
            <a:r>
              <a:rPr lang="en-GB" baseline="0" dirty="0" smtClean="0"/>
              <a:t> </a:t>
            </a:r>
            <a:r>
              <a:rPr lang="en-GB" baseline="0" dirty="0" err="1" smtClean="0"/>
              <a:t>ricevono</a:t>
            </a:r>
            <a:r>
              <a:rPr lang="en-GB" baseline="0" dirty="0" smtClean="0"/>
              <a:t>?</a:t>
            </a:r>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endParaRPr lang="en-GB" baseline="0" dirty="0" smtClean="0"/>
          </a:p>
          <a:p>
            <a:pPr marL="228600" indent="-228600">
              <a:buAutoNum type="arabicPeriod"/>
            </a:pPr>
            <a:r>
              <a:rPr lang="en-GB" baseline="0" dirty="0" smtClean="0"/>
              <a:t>Dal </a:t>
            </a:r>
            <a:r>
              <a:rPr lang="en-GB" baseline="0" dirty="0" err="1" smtClean="0"/>
              <a:t>momento</a:t>
            </a:r>
            <a:r>
              <a:rPr lang="en-GB" baseline="0" dirty="0" smtClean="0"/>
              <a:t> </a:t>
            </a:r>
            <a:r>
              <a:rPr lang="en-GB" baseline="0" dirty="0" err="1" smtClean="0"/>
              <a:t>che</a:t>
            </a:r>
            <a:r>
              <a:rPr lang="en-GB" baseline="0" dirty="0" smtClean="0"/>
              <a:t> la </a:t>
            </a:r>
            <a:r>
              <a:rPr lang="en-GB" baseline="0" dirty="0" err="1" smtClean="0"/>
              <a:t>invulnaribialità</a:t>
            </a:r>
            <a:r>
              <a:rPr lang="en-GB" baseline="0" dirty="0" smtClean="0"/>
              <a:t> al 100% di un </a:t>
            </a:r>
            <a:r>
              <a:rPr lang="en-GB" baseline="0" dirty="0" err="1" smtClean="0"/>
              <a:t>contratto</a:t>
            </a:r>
            <a:r>
              <a:rPr lang="en-GB" baseline="0" dirty="0" smtClean="0"/>
              <a:t> non </a:t>
            </a:r>
            <a:r>
              <a:rPr lang="en-GB" baseline="0" dirty="0" err="1" smtClean="0"/>
              <a:t>è</a:t>
            </a:r>
            <a:r>
              <a:rPr lang="en-GB" baseline="0" dirty="0" smtClean="0"/>
              <a:t> </a:t>
            </a:r>
            <a:r>
              <a:rPr lang="en-GB" baseline="0" dirty="0" err="1" smtClean="0"/>
              <a:t>garantita</a:t>
            </a:r>
            <a:r>
              <a:rPr lang="en-GB" baseline="0" dirty="0" smtClean="0"/>
              <a:t>, </a:t>
            </a:r>
            <a:r>
              <a:rPr lang="en-GB" baseline="0" dirty="0" err="1" smtClean="0"/>
              <a:t>preferireste</a:t>
            </a:r>
            <a:r>
              <a:rPr lang="en-GB" baseline="0" dirty="0" smtClean="0"/>
              <a:t> </a:t>
            </a:r>
            <a:r>
              <a:rPr lang="en-GB" baseline="0" dirty="0" err="1" smtClean="0"/>
              <a:t>affidarvi</a:t>
            </a:r>
            <a:r>
              <a:rPr lang="en-GB" baseline="0" dirty="0" smtClean="0"/>
              <a:t> a </a:t>
            </a:r>
            <a:r>
              <a:rPr lang="en-GB" baseline="0" dirty="0" err="1" smtClean="0"/>
              <a:t>contratti</a:t>
            </a:r>
            <a:r>
              <a:rPr lang="en-GB" baseline="0" dirty="0" smtClean="0"/>
              <a:t> </a:t>
            </a:r>
            <a:r>
              <a:rPr lang="en-GB" baseline="0" dirty="0" err="1" smtClean="0"/>
              <a:t>tradizionali</a:t>
            </a:r>
            <a:r>
              <a:rPr lang="en-GB" baseline="0" dirty="0" smtClean="0"/>
              <a:t> (</a:t>
            </a:r>
            <a:r>
              <a:rPr lang="en-GB" baseline="0" dirty="0" err="1" smtClean="0"/>
              <a:t>soggetti</a:t>
            </a:r>
            <a:r>
              <a:rPr lang="en-GB" baseline="0" dirty="0" smtClean="0"/>
              <a:t> a </a:t>
            </a:r>
            <a:r>
              <a:rPr lang="en-GB" baseline="0" dirty="0" err="1" smtClean="0"/>
              <a:t>interessi</a:t>
            </a:r>
            <a:r>
              <a:rPr lang="en-GB" baseline="0" dirty="0" smtClean="0"/>
              <a:t> </a:t>
            </a:r>
            <a:r>
              <a:rPr lang="en-GB" baseline="0" dirty="0" err="1" smtClean="0"/>
              <a:t>propri</a:t>
            </a:r>
            <a:r>
              <a:rPr lang="en-GB" baseline="0" dirty="0" smtClean="0"/>
              <a:t>) o a un </a:t>
            </a:r>
            <a:r>
              <a:rPr lang="en-GB" baseline="0" dirty="0" err="1" smtClean="0"/>
              <a:t>contratto</a:t>
            </a:r>
            <a:r>
              <a:rPr lang="en-GB" baseline="0" dirty="0" smtClean="0"/>
              <a:t> </a:t>
            </a:r>
            <a:r>
              <a:rPr lang="en-GB" baseline="0" dirty="0" err="1" smtClean="0"/>
              <a:t>soggetto</a:t>
            </a:r>
            <a:r>
              <a:rPr lang="en-GB" baseline="0" dirty="0" smtClean="0"/>
              <a:t> ad </a:t>
            </a:r>
            <a:r>
              <a:rPr lang="en-GB" baseline="0" dirty="0" err="1" smtClean="0"/>
              <a:t>attacchi</a:t>
            </a:r>
            <a:r>
              <a:rPr lang="en-GB" baseline="0" dirty="0" smtClean="0"/>
              <a:t> hacker?</a:t>
            </a:r>
          </a:p>
          <a:p>
            <a:pPr marL="228600" indent="-228600">
              <a:buAutoNum type="arabicPeriod"/>
            </a:pPr>
            <a:endParaRPr lang="en-GB" baseline="0" dirty="0" smtClean="0"/>
          </a:p>
          <a:p>
            <a:pPr marL="228600" indent="-228600">
              <a:buAutoNum type="arabicPeriod"/>
            </a:pPr>
            <a:r>
              <a:rPr lang="en-GB" baseline="0" dirty="0" err="1" smtClean="0"/>
              <a:t>L’immediatezza</a:t>
            </a:r>
            <a:r>
              <a:rPr lang="en-GB" baseline="0" dirty="0" smtClean="0"/>
              <a:t> di un </a:t>
            </a:r>
            <a:r>
              <a:rPr lang="en-GB" baseline="0" dirty="0" err="1" smtClean="0"/>
              <a:t>contratto</a:t>
            </a:r>
            <a:r>
              <a:rPr lang="en-GB" baseline="0" dirty="0" smtClean="0"/>
              <a:t> (e </a:t>
            </a:r>
            <a:r>
              <a:rPr lang="en-GB" baseline="0" dirty="0" err="1" smtClean="0"/>
              <a:t>quindi</a:t>
            </a:r>
            <a:r>
              <a:rPr lang="en-GB" baseline="0" dirty="0" smtClean="0"/>
              <a:t> </a:t>
            </a:r>
            <a:r>
              <a:rPr lang="en-GB" baseline="0" dirty="0" err="1" smtClean="0"/>
              <a:t>senza</a:t>
            </a:r>
            <a:r>
              <a:rPr lang="en-GB" baseline="0" dirty="0" smtClean="0"/>
              <a:t> </a:t>
            </a:r>
            <a:r>
              <a:rPr lang="en-GB" baseline="0" dirty="0" err="1" smtClean="0"/>
              <a:t>l’intervento</a:t>
            </a:r>
            <a:r>
              <a:rPr lang="en-GB" baseline="0" dirty="0" smtClean="0"/>
              <a:t> </a:t>
            </a:r>
            <a:r>
              <a:rPr lang="en-GB" baseline="0" dirty="0" err="1" smtClean="0"/>
              <a:t>umano</a:t>
            </a:r>
            <a:r>
              <a:rPr lang="en-GB" baseline="0" dirty="0" smtClean="0"/>
              <a:t>) </a:t>
            </a:r>
            <a:r>
              <a:rPr lang="en-GB" baseline="0" dirty="0" err="1" smtClean="0"/>
              <a:t>rappresenta</a:t>
            </a:r>
            <a:r>
              <a:rPr lang="en-GB" baseline="0" dirty="0" smtClean="0"/>
              <a:t> un </a:t>
            </a:r>
            <a:r>
              <a:rPr lang="en-GB" baseline="0" dirty="0" err="1" smtClean="0"/>
              <a:t>vantaggio</a:t>
            </a:r>
            <a:r>
              <a:rPr lang="en-GB" baseline="0" dirty="0" smtClean="0"/>
              <a:t> </a:t>
            </a:r>
            <a:r>
              <a:rPr lang="en-GB" baseline="0" dirty="0" err="1" smtClean="0"/>
              <a:t>sempre</a:t>
            </a:r>
            <a:r>
              <a:rPr lang="en-GB" baseline="0" dirty="0" smtClean="0"/>
              <a:t>? </a:t>
            </a:r>
            <a:r>
              <a:rPr lang="en-GB" baseline="0" dirty="0" err="1" smtClean="0"/>
              <a:t>Esempio</a:t>
            </a:r>
            <a:r>
              <a:rPr lang="en-GB" baseline="0" dirty="0" smtClean="0"/>
              <a:t> automobile -&gt; </a:t>
            </a:r>
            <a:r>
              <a:rPr lang="en-GB" baseline="0" dirty="0" err="1" smtClean="0"/>
              <a:t>metti</a:t>
            </a:r>
            <a:r>
              <a:rPr lang="en-GB" baseline="0" dirty="0" smtClean="0"/>
              <a:t> </a:t>
            </a:r>
            <a:r>
              <a:rPr lang="en-GB" baseline="0" dirty="0" err="1" smtClean="0"/>
              <a:t>che</a:t>
            </a:r>
            <a:r>
              <a:rPr lang="en-GB" baseline="0" dirty="0" smtClean="0"/>
              <a:t> </a:t>
            </a:r>
            <a:r>
              <a:rPr lang="en-GB" baseline="0" dirty="0" err="1" smtClean="0"/>
              <a:t>hai</a:t>
            </a:r>
            <a:r>
              <a:rPr lang="en-GB" baseline="0" dirty="0" smtClean="0"/>
              <a:t> </a:t>
            </a:r>
            <a:r>
              <a:rPr lang="en-GB" baseline="0" dirty="0" err="1" smtClean="0"/>
              <a:t>dei</a:t>
            </a:r>
            <a:r>
              <a:rPr lang="en-GB" baseline="0" dirty="0" smtClean="0"/>
              <a:t> </a:t>
            </a:r>
            <a:r>
              <a:rPr lang="en-GB" baseline="0" dirty="0" err="1" smtClean="0"/>
              <a:t>problemi</a:t>
            </a:r>
            <a:r>
              <a:rPr lang="en-GB" baseline="0" dirty="0" smtClean="0"/>
              <a:t> in </a:t>
            </a:r>
            <a:r>
              <a:rPr lang="en-GB" baseline="0" dirty="0" err="1" smtClean="0"/>
              <a:t>famiglia</a:t>
            </a:r>
            <a:r>
              <a:rPr lang="en-GB" baseline="0" dirty="0" smtClean="0"/>
              <a:t> e la </a:t>
            </a:r>
            <a:r>
              <a:rPr lang="en-GB" baseline="0" dirty="0" err="1" smtClean="0"/>
              <a:t>macchina</a:t>
            </a:r>
            <a:r>
              <a:rPr lang="en-GB" baseline="0" dirty="0" smtClean="0"/>
              <a:t> </a:t>
            </a:r>
            <a:r>
              <a:rPr lang="en-GB" baseline="0" dirty="0" err="1" smtClean="0"/>
              <a:t>si</a:t>
            </a:r>
            <a:r>
              <a:rPr lang="en-GB" baseline="0" dirty="0" smtClean="0"/>
              <a:t> </a:t>
            </a:r>
            <a:r>
              <a:rPr lang="en-GB" baseline="0" dirty="0" err="1" smtClean="0"/>
              <a:t>blocca</a:t>
            </a:r>
            <a:r>
              <a:rPr lang="en-GB" baseline="0" dirty="0" smtClean="0"/>
              <a:t> </a:t>
            </a:r>
            <a:r>
              <a:rPr lang="en-GB" baseline="0" dirty="0" err="1" smtClean="0"/>
              <a:t>subito</a:t>
            </a:r>
            <a:r>
              <a:rPr lang="en-GB" baseline="0" dirty="0" smtClean="0"/>
              <a:t> </a:t>
            </a:r>
            <a:r>
              <a:rPr lang="en-GB" baseline="0" dirty="0" err="1" smtClean="0"/>
              <a:t>alla</a:t>
            </a:r>
            <a:r>
              <a:rPr lang="en-GB" baseline="0" dirty="0" smtClean="0"/>
              <a:t> prima rata non </a:t>
            </a:r>
            <a:r>
              <a:rPr lang="en-GB" baseline="0" dirty="0" err="1" smtClean="0"/>
              <a:t>pagata</a:t>
            </a:r>
            <a:r>
              <a:rPr lang="en-GB" baseline="0" dirty="0" smtClean="0"/>
              <a:t> </a:t>
            </a:r>
            <a:r>
              <a:rPr lang="en-GB" baseline="0" dirty="0" err="1" smtClean="0"/>
              <a:t>senza</a:t>
            </a:r>
            <a:r>
              <a:rPr lang="en-GB" baseline="0" dirty="0" smtClean="0"/>
              <a:t> </a:t>
            </a:r>
            <a:r>
              <a:rPr lang="en-GB" baseline="0" dirty="0" err="1" smtClean="0"/>
              <a:t>neanche</a:t>
            </a:r>
            <a:r>
              <a:rPr lang="en-GB" baseline="0" dirty="0" smtClean="0"/>
              <a:t> </a:t>
            </a:r>
            <a:r>
              <a:rPr lang="en-GB" baseline="0" dirty="0" err="1" smtClean="0"/>
              <a:t>richiedere</a:t>
            </a:r>
            <a:r>
              <a:rPr lang="en-GB" baseline="0" dirty="0" smtClean="0"/>
              <a:t> </a:t>
            </a:r>
            <a:r>
              <a:rPr lang="en-GB" baseline="0" dirty="0" err="1" smtClean="0"/>
              <a:t>il</a:t>
            </a:r>
            <a:r>
              <a:rPr lang="en-GB" baseline="0" dirty="0" smtClean="0"/>
              <a:t> </a:t>
            </a:r>
            <a:r>
              <a:rPr lang="en-GB" baseline="0" dirty="0" err="1" smtClean="0"/>
              <a:t>perchè</a:t>
            </a:r>
            <a:r>
              <a:rPr lang="en-GB" baseline="0" dirty="0" smtClean="0"/>
              <a:t> non </a:t>
            </a:r>
            <a:r>
              <a:rPr lang="en-GB" baseline="0" dirty="0" err="1" smtClean="0"/>
              <a:t>è</a:t>
            </a:r>
            <a:r>
              <a:rPr lang="en-GB" baseline="0" dirty="0" smtClean="0"/>
              <a:t> </a:t>
            </a:r>
            <a:r>
              <a:rPr lang="en-GB" baseline="0" dirty="0" err="1" smtClean="0"/>
              <a:t>stata</a:t>
            </a:r>
            <a:r>
              <a:rPr lang="en-GB" baseline="0" dirty="0" smtClean="0"/>
              <a:t> </a:t>
            </a:r>
            <a:r>
              <a:rPr lang="en-GB" baseline="0" dirty="0" err="1" smtClean="0"/>
              <a:t>pagata</a:t>
            </a:r>
            <a:r>
              <a:rPr lang="en-GB" baseline="0" dirty="0" smtClean="0"/>
              <a:t> la rata</a:t>
            </a:r>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46</a:t>
            </a:fld>
            <a:endParaRPr lang="en-GB"/>
          </a:p>
        </p:txBody>
      </p:sp>
    </p:spTree>
    <p:extLst>
      <p:ext uri="{BB962C8B-B14F-4D97-AF65-F5344CB8AC3E}">
        <p14:creationId xmlns:p14="http://schemas.microsoft.com/office/powerpoint/2010/main" val="15995784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z="1200" kern="1200" dirty="0" smtClean="0">
                <a:solidFill>
                  <a:schemeClr val="tx1"/>
                </a:solidFill>
                <a:latin typeface="+mn-lt"/>
                <a:ea typeface="+mn-ea"/>
                <a:cs typeface="+mn-cs"/>
              </a:rPr>
              <a:t>Which kind</a:t>
            </a:r>
            <a:r>
              <a:rPr lang="en-GB" sz="1200" kern="1200" baseline="0" dirty="0" smtClean="0">
                <a:solidFill>
                  <a:schemeClr val="tx1"/>
                </a:solidFill>
                <a:latin typeface="+mn-lt"/>
                <a:ea typeface="+mn-ea"/>
                <a:cs typeface="+mn-cs"/>
              </a:rPr>
              <a:t> of problems can occur using a Smart Contract in this scenario?</a:t>
            </a:r>
          </a:p>
          <a:p>
            <a:r>
              <a:rPr lang="en-GB" sz="1200" kern="1200" baseline="0" dirty="0" smtClean="0">
                <a:solidFill>
                  <a:schemeClr val="tx1"/>
                </a:solidFill>
                <a:latin typeface="+mn-lt"/>
                <a:ea typeface="+mn-ea"/>
                <a:cs typeface="+mn-cs"/>
              </a:rPr>
              <a:t>Which ones would not occur if we were using a traditional contract?</a:t>
            </a:r>
          </a:p>
          <a:p>
            <a:endParaRPr lang="en-GB" baseline="0" dirty="0" smtClean="0"/>
          </a:p>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47</a:t>
            </a:fld>
            <a:endParaRPr lang="en-GB"/>
          </a:p>
        </p:txBody>
      </p:sp>
    </p:spTree>
    <p:extLst>
      <p:ext uri="{BB962C8B-B14F-4D97-AF65-F5344CB8AC3E}">
        <p14:creationId xmlns:p14="http://schemas.microsoft.com/office/powerpoint/2010/main" val="16326344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685800" lvl="1" indent="-228600">
              <a:buAutoNum type="arabicPeriod"/>
            </a:pP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48</a:t>
            </a:fld>
            <a:endParaRPr lang="en-GB"/>
          </a:p>
        </p:txBody>
      </p:sp>
    </p:spTree>
    <p:extLst>
      <p:ext uri="{BB962C8B-B14F-4D97-AF65-F5344CB8AC3E}">
        <p14:creationId xmlns:p14="http://schemas.microsoft.com/office/powerpoint/2010/main" val="195849893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_LUCAS</a:t>
            </a:r>
          </a:p>
          <a:p>
            <a:r>
              <a:rPr lang="en-GB" dirty="0" smtClean="0"/>
              <a:t>So to make</a:t>
            </a:r>
            <a:r>
              <a:rPr lang="en-GB" baseline="0" dirty="0" smtClean="0"/>
              <a:t> it easier to understand, we will give you an example. </a:t>
            </a:r>
            <a:endParaRPr lang="en-GB" dirty="0" smtClean="0"/>
          </a:p>
          <a:p>
            <a:endParaRPr lang="en-GB" dirty="0" smtClean="0"/>
          </a:p>
          <a:p>
            <a:r>
              <a:rPr lang="en-GB" dirty="0" smtClean="0"/>
              <a:t>So let's</a:t>
            </a:r>
            <a:r>
              <a:rPr lang="en-GB" baseline="0" dirty="0" smtClean="0"/>
              <a:t> say </a:t>
            </a:r>
            <a:r>
              <a:rPr lang="en-GB" baseline="0" dirty="0" err="1" smtClean="0"/>
              <a:t>a</a:t>
            </a:r>
            <a:r>
              <a:rPr lang="en-GB" dirty="0" err="1" smtClean="0"/>
              <a:t>lice</a:t>
            </a:r>
            <a:r>
              <a:rPr lang="en-GB" baseline="0" dirty="0" smtClean="0"/>
              <a:t> wants to buy a product from bob’s store.</a:t>
            </a:r>
          </a:p>
          <a:p>
            <a:r>
              <a:rPr lang="en-GB" baseline="0" dirty="0" smtClean="0"/>
              <a:t>Recently bob's store introduced </a:t>
            </a:r>
            <a:r>
              <a:rPr lang="en-GB" baseline="0" dirty="0" err="1" smtClean="0"/>
              <a:t>crypovalues</a:t>
            </a:r>
            <a:r>
              <a:rPr lang="en-GB" baseline="0" dirty="0" smtClean="0"/>
              <a:t> (for example bitcoins) as a payment method.</a:t>
            </a:r>
          </a:p>
          <a:p>
            <a:r>
              <a:rPr lang="en-GB" baseline="0" dirty="0" smtClean="0"/>
              <a:t>Alice has some bitcoins to spend and she wants to buy a product using them. </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The</a:t>
            </a:r>
            <a:r>
              <a:rPr lang="en-GB" baseline="0" dirty="0" smtClean="0"/>
              <a:t> transaction can be represented online as a ‘block’</a:t>
            </a:r>
            <a:endParaRPr lang="en-GB" dirty="0" smtClean="0"/>
          </a:p>
          <a:p>
            <a:endParaRPr lang="en-GB" baseline="0" dirty="0" smtClean="0"/>
          </a:p>
          <a:p>
            <a:endParaRPr lang="en-GB" dirty="0"/>
          </a:p>
        </p:txBody>
      </p:sp>
      <p:sp>
        <p:nvSpPr>
          <p:cNvPr id="4" name="Segnaposto numero diapositiva 3"/>
          <p:cNvSpPr>
            <a:spLocks noGrp="1"/>
          </p:cNvSpPr>
          <p:nvPr>
            <p:ph type="sldNum" sz="quarter" idx="10"/>
          </p:nvPr>
        </p:nvSpPr>
        <p:spPr/>
        <p:txBody>
          <a:bodyPr/>
          <a:lstStyle/>
          <a:p>
            <a:fld id="{595F61C2-6B96-DC49-8037-CB49B5317E27}" type="slidenum">
              <a:rPr lang="en-GB" smtClean="0"/>
              <a:t>5</a:t>
            </a:fld>
            <a:endParaRPr lang="en-GB"/>
          </a:p>
        </p:txBody>
      </p:sp>
    </p:spTree>
    <p:extLst>
      <p:ext uri="{BB962C8B-B14F-4D97-AF65-F5344CB8AC3E}">
        <p14:creationId xmlns:p14="http://schemas.microsoft.com/office/powerpoint/2010/main" val="128850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The block (resp. the transaction) is</a:t>
            </a:r>
            <a:r>
              <a:rPr lang="en-GB" baseline="0" dirty="0" smtClean="0"/>
              <a:t> broadcast across the entire network. </a:t>
            </a:r>
          </a:p>
          <a:p>
            <a:r>
              <a:rPr lang="en-GB" baseline="0" dirty="0" smtClean="0"/>
              <a:t>In order to complete the transaction, the miners (the nodes) have to validate it. </a:t>
            </a:r>
            <a:br>
              <a:rPr lang="en-GB" baseline="0" dirty="0" smtClean="0"/>
            </a:br>
            <a:endParaRPr lang="en-GB" baseline="0"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6</a:t>
            </a:fld>
            <a:endParaRPr lang="en-GB"/>
          </a:p>
        </p:txBody>
      </p:sp>
    </p:spTree>
    <p:extLst>
      <p:ext uri="{BB962C8B-B14F-4D97-AF65-F5344CB8AC3E}">
        <p14:creationId xmlns:p14="http://schemas.microsoft.com/office/powerpoint/2010/main" val="16004642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Once validated, t</a:t>
            </a:r>
            <a:r>
              <a:rPr lang="en-GB" dirty="0" smtClean="0"/>
              <a:t>he block is added to the </a:t>
            </a:r>
            <a:r>
              <a:rPr lang="en-GB" dirty="0" err="1" smtClean="0"/>
              <a:t>blockchain</a:t>
            </a:r>
            <a:r>
              <a:rPr lang="en-GB" dirty="0" smtClean="0"/>
              <a:t>,</a:t>
            </a:r>
            <a:r>
              <a:rPr lang="en-GB" baseline="0" dirty="0" smtClean="0"/>
              <a:t> </a:t>
            </a:r>
            <a:r>
              <a:rPr lang="en-GB" dirty="0" smtClean="0"/>
              <a:t>which records the entire NON-reversible</a:t>
            </a:r>
            <a:r>
              <a:rPr lang="en-GB" baseline="0" dirty="0" smtClean="0"/>
              <a:t> history of transaction in a public ledger</a:t>
            </a:r>
            <a:endParaRPr lang="en-GB" dirty="0" smtClean="0"/>
          </a:p>
          <a:p>
            <a:endParaRPr lang="en-GB" dirty="0" smtClean="0"/>
          </a:p>
          <a:p>
            <a:endParaRPr lang="en-GB" dirty="0" smtClean="0"/>
          </a:p>
          <a:p>
            <a:r>
              <a:rPr lang="en-GB" dirty="0" smtClean="0"/>
              <a:t>after the validation process the money</a:t>
            </a:r>
            <a:r>
              <a:rPr lang="en-GB" baseline="0" dirty="0" smtClean="0"/>
              <a:t> moves from Alice to Bob</a:t>
            </a:r>
          </a:p>
          <a:p>
            <a:pPr marL="228600" indent="-228600">
              <a:buAutoNum type="arabicPeriod"/>
            </a:pPr>
            <a:endParaRPr lang="en-GB" baseline="0" dirty="0" smtClean="0"/>
          </a:p>
          <a:p>
            <a:pPr marL="0" indent="0">
              <a:buNone/>
            </a:pPr>
            <a:r>
              <a:rPr lang="en-GB" baseline="0" dirty="0" smtClean="0"/>
              <a:t>--------------------------------------------------------------------------</a:t>
            </a:r>
          </a:p>
          <a:p>
            <a:endParaRPr lang="en-GB" baseline="0" dirty="0" smtClean="0"/>
          </a:p>
          <a:p>
            <a:r>
              <a:rPr lang="en-GB" baseline="0" dirty="0" smtClean="0"/>
              <a:t>???? </a:t>
            </a:r>
            <a:r>
              <a:rPr lang="en-GB" baseline="0" dirty="0" err="1" smtClean="0"/>
              <a:t>tbd</a:t>
            </a:r>
            <a:endParaRPr lang="en-GB" baseline="0" dirty="0" smtClean="0"/>
          </a:p>
          <a:p>
            <a:endParaRPr lang="en-GB" baseline="0" dirty="0" smtClean="0"/>
          </a:p>
          <a:p>
            <a:r>
              <a:rPr lang="en-GB" baseline="0" dirty="0" smtClean="0"/>
              <a:t>APPLICATION BLOCKCHAIN</a:t>
            </a:r>
          </a:p>
          <a:p>
            <a:r>
              <a:rPr lang="en-GB" dirty="0" smtClean="0"/>
              <a:t>One of the most famous </a:t>
            </a:r>
            <a:r>
              <a:rPr lang="en-GB" dirty="0" err="1" smtClean="0"/>
              <a:t>blockchain</a:t>
            </a:r>
            <a:r>
              <a:rPr lang="en-GB" baseline="0" dirty="0" smtClean="0"/>
              <a:t> application is the transfer of bitcoins used for online trades. </a:t>
            </a:r>
          </a:p>
          <a:p>
            <a:endParaRPr lang="en-GB" baseline="0" dirty="0" smtClean="0"/>
          </a:p>
          <a:p>
            <a:r>
              <a:rPr lang="en-GB" baseline="0" dirty="0" smtClean="0"/>
              <a:t>2. Cloud storage distributed systems across the network (like </a:t>
            </a:r>
            <a:r>
              <a:rPr lang="en-GB" baseline="0" dirty="0" err="1" smtClean="0"/>
              <a:t>StroJ</a:t>
            </a:r>
            <a:r>
              <a:rPr lang="en-GB" baseline="0" dirty="0" smtClean="0"/>
              <a:t>) where each file is shredded and encrypted and distributed across the network) </a:t>
            </a:r>
          </a:p>
          <a:p>
            <a:endParaRPr lang="en-GB" baseline="0" dirty="0" smtClean="0"/>
          </a:p>
          <a:p>
            <a:endParaRPr lang="en-GB" baseline="0" dirty="0" smtClean="0"/>
          </a:p>
          <a:p>
            <a:endParaRPr lang="en-GB" dirty="0" smtClean="0"/>
          </a:p>
          <a:p>
            <a:endParaRPr lang="en-GB" dirty="0" smtClean="0"/>
          </a:p>
        </p:txBody>
      </p:sp>
      <p:sp>
        <p:nvSpPr>
          <p:cNvPr id="4" name="Segnaposto numero diapositiva 3"/>
          <p:cNvSpPr>
            <a:spLocks noGrp="1"/>
          </p:cNvSpPr>
          <p:nvPr>
            <p:ph type="sldNum" sz="quarter" idx="10"/>
          </p:nvPr>
        </p:nvSpPr>
        <p:spPr/>
        <p:txBody>
          <a:bodyPr/>
          <a:lstStyle/>
          <a:p>
            <a:fld id="{595F61C2-6B96-DC49-8037-CB49B5317E27}" type="slidenum">
              <a:rPr lang="en-GB" smtClean="0"/>
              <a:t>7</a:t>
            </a:fld>
            <a:endParaRPr lang="en-GB"/>
          </a:p>
        </p:txBody>
      </p:sp>
    </p:spTree>
    <p:extLst>
      <p:ext uri="{BB962C8B-B14F-4D97-AF65-F5344CB8AC3E}">
        <p14:creationId xmlns:p14="http://schemas.microsoft.com/office/powerpoint/2010/main" val="16885119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smtClean="0"/>
              <a:t>Thi</a:t>
            </a:r>
            <a:r>
              <a:rPr lang="en-GB" baseline="0" smtClean="0"/>
              <a:t>nk of it as wills and contract that execute themselves </a:t>
            </a:r>
            <a:endParaRPr lang="en-GB"/>
          </a:p>
        </p:txBody>
      </p:sp>
      <p:sp>
        <p:nvSpPr>
          <p:cNvPr id="4" name="Segnaposto numero diapositiva 3"/>
          <p:cNvSpPr>
            <a:spLocks noGrp="1"/>
          </p:cNvSpPr>
          <p:nvPr>
            <p:ph type="sldNum" sz="quarter" idx="10"/>
          </p:nvPr>
        </p:nvSpPr>
        <p:spPr/>
        <p:txBody>
          <a:bodyPr/>
          <a:lstStyle/>
          <a:p>
            <a:fld id="{595F61C2-6B96-DC49-8037-CB49B5317E27}" type="slidenum">
              <a:rPr lang="en-GB" smtClean="0"/>
              <a:t>8</a:t>
            </a:fld>
            <a:endParaRPr lang="en-GB"/>
          </a:p>
        </p:txBody>
      </p:sp>
    </p:spTree>
    <p:extLst>
      <p:ext uri="{BB962C8B-B14F-4D97-AF65-F5344CB8AC3E}">
        <p14:creationId xmlns:p14="http://schemas.microsoft.com/office/powerpoint/2010/main" val="7724165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smtClean="0"/>
              <a:t>A</a:t>
            </a:r>
            <a:r>
              <a:rPr lang="en-GB" baseline="0" dirty="0" smtClean="0"/>
              <a:t> SC is a piece of software  or a program that stores rules for negotiating the terms of a contract, it automatically verifies the contract and then executes the agreed terms</a:t>
            </a:r>
          </a:p>
          <a:p>
            <a:endParaRPr lang="en-GB"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Encrypted and Stored on the </a:t>
            </a:r>
            <a:r>
              <a:rPr lang="en-GB" baseline="0" dirty="0" err="1" smtClean="0"/>
              <a:t>blockchain</a:t>
            </a:r>
            <a:r>
              <a:rPr lang="en-GB" baseline="0" dirty="0" smtClean="0"/>
              <a:t>, which means that an external trusted authority is not needed and if any party fails the system continues to functions with no loss of data or integrity</a:t>
            </a:r>
          </a:p>
          <a:p>
            <a:endParaRPr lang="en-GB" baseline="0" dirty="0" smtClean="0"/>
          </a:p>
          <a:p>
            <a:r>
              <a:rPr lang="en-GB" baseline="0" dirty="0" smtClean="0"/>
              <a:t>To append a new block of data (the code for the execution of a SC)  to the </a:t>
            </a:r>
            <a:r>
              <a:rPr lang="en-GB" baseline="0" dirty="0" err="1" smtClean="0"/>
              <a:t>blockchain</a:t>
            </a:r>
            <a:r>
              <a:rPr lang="en-GB" baseline="0" dirty="0" smtClean="0"/>
              <a:t>, the miners have to validate the </a:t>
            </a:r>
            <a:r>
              <a:rPr lang="en-GB" baseline="0" dirty="0" err="1" smtClean="0"/>
              <a:t>exectuion</a:t>
            </a:r>
            <a:r>
              <a:rPr lang="en-GB" baseline="0" dirty="0" smtClean="0"/>
              <a:t> of the SC</a:t>
            </a:r>
          </a:p>
        </p:txBody>
      </p:sp>
      <p:sp>
        <p:nvSpPr>
          <p:cNvPr id="4" name="Segnaposto numero diapositiva 3"/>
          <p:cNvSpPr>
            <a:spLocks noGrp="1"/>
          </p:cNvSpPr>
          <p:nvPr>
            <p:ph type="sldNum" sz="quarter" idx="10"/>
          </p:nvPr>
        </p:nvSpPr>
        <p:spPr/>
        <p:txBody>
          <a:bodyPr/>
          <a:lstStyle/>
          <a:p>
            <a:fld id="{595F61C2-6B96-DC49-8037-CB49B5317E27}" type="slidenum">
              <a:rPr lang="en-GB" smtClean="0"/>
              <a:t>9</a:t>
            </a:fld>
            <a:endParaRPr lang="en-GB"/>
          </a:p>
        </p:txBody>
      </p:sp>
    </p:spTree>
    <p:extLst>
      <p:ext uri="{BB962C8B-B14F-4D97-AF65-F5344CB8AC3E}">
        <p14:creationId xmlns:p14="http://schemas.microsoft.com/office/powerpoint/2010/main" val="4622423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it-IT" smtClean="0"/>
              <a:t>Fare clic per modificare stile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it-IT" smtClean="0"/>
              <a:t>Fare clic per modificare lo stile del sottotitolo dello schema</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a:xfrm>
            <a:off x="3962399" y="5870575"/>
            <a:ext cx="4893958" cy="377825"/>
          </a:xfrm>
        </p:spPr>
        <p:txBody>
          <a:bodyPr/>
          <a:lstStyle/>
          <a:p>
            <a:endParaRPr lang="en-US"/>
          </a:p>
        </p:txBody>
      </p:sp>
      <p:sp>
        <p:nvSpPr>
          <p:cNvPr id="6" name="Slide Number Placeholder 5"/>
          <p:cNvSpPr>
            <a:spLocks noGrp="1"/>
          </p:cNvSpPr>
          <p:nvPr>
            <p:ph type="sldNum" sz="quarter" idx="12"/>
          </p:nvPr>
        </p:nvSpPr>
        <p:spPr>
          <a:xfrm>
            <a:off x="10608958" y="5870575"/>
            <a:ext cx="551167" cy="377825"/>
          </a:xfrm>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9801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it-IT" smtClean="0"/>
              <a:t>Fare clic per modificare stile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7343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sottotitol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0298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it-IT" smtClean="0"/>
              <a:t>Fare clic per modificare gli stili del testo dello schema</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4339739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it-IT" smtClean="0"/>
              <a:t>Fare clic per modificare stile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1738657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cheda nome citazione">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it-IT" smtClean="0"/>
              <a:t>Fare clic per modificare stile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804970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Vero o falso">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it-IT" smtClean="0"/>
              <a:t>Fare clic per modificare stile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it-IT" smtClean="0"/>
              <a:t>Fare clic per modificare gli stili del testo dello schema</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pPr/>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pPr/>
              <a:t>‹n.›</a:t>
            </a:fld>
            <a:endParaRPr lang="en-US"/>
          </a:p>
        </p:txBody>
      </p:sp>
    </p:spTree>
    <p:extLst>
      <p:ext uri="{BB962C8B-B14F-4D97-AF65-F5344CB8AC3E}">
        <p14:creationId xmlns:p14="http://schemas.microsoft.com/office/powerpoint/2010/main" val="2142810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it-IT" smtClean="0"/>
              <a:t>Fare clic per modificare stile</a:t>
            </a:r>
            <a:endParaRPr lang="en-US" dirty="0"/>
          </a:p>
        </p:txBody>
      </p:sp>
      <p:sp>
        <p:nvSpPr>
          <p:cNvPr id="3" name="Vertical Text Placeholder 2"/>
          <p:cNvSpPr>
            <a:spLocks noGrp="1"/>
          </p:cNvSpPr>
          <p:nvPr>
            <p:ph type="body" orient="vert" idx="1"/>
          </p:nvPr>
        </p:nvSpPr>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9126578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i">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it-IT" smtClean="0"/>
              <a:t>Fare clic per modificare stile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711504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idx="1"/>
          </p:nvPr>
        </p:nvSpPr>
        <p:spPr/>
        <p:txBody>
          <a:bodyPr anchor="ct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34269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it-IT" smtClean="0"/>
              <a:t>Fare clic per modificare stile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it-IT" smtClean="0"/>
              <a:t>Fare clic per modificare gli stili del testo dello schema</a:t>
            </a:r>
          </a:p>
        </p:txBody>
      </p:sp>
      <p:sp>
        <p:nvSpPr>
          <p:cNvPr id="4" name="Date Placeholder 3"/>
          <p:cNvSpPr>
            <a:spLocks noGrp="1"/>
          </p:cNvSpPr>
          <p:nvPr>
            <p:ph type="dt" sz="half" idx="10"/>
          </p:nvPr>
        </p:nvSpPr>
        <p:spPr/>
        <p:txBody>
          <a:bodyPr/>
          <a:lstStyle/>
          <a:p>
            <a:fld id="{48A87A34-81AB-432B-8DAE-1953F412C126}" type="datetimeFigureOut">
              <a:rPr lang="en-US" smtClean="0"/>
              <a:t>3/26/17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6409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129574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it-IT" smtClean="0"/>
              <a:t>Fare clic per modificare stile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smtClean="0"/>
              <a:t>Fare clic per modificare gli stili del testo dello schema</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3/26/17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075546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it-IT" smtClean="0"/>
              <a:t>Fare clic per modificare stile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3/26/17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2134626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3/26/17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02333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it-IT" smtClean="0"/>
              <a:t>Fare clic per modificare stile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t>3/26/17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7656678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it-IT" smtClean="0"/>
              <a:t>Fare clic per modificare stile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it-IT" smtClean="0"/>
              <a:t>Trascinare l'immagine su un segnaposto o fare clic sull'icona per aggiungerla</a:t>
            </a:r>
            <a:endParaRPr lang="en-US"/>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it-IT" smtClean="0"/>
              <a:t>Fare clic per modificare gli stili del testo dello schema</a:t>
            </a:r>
          </a:p>
        </p:txBody>
      </p:sp>
      <p:sp>
        <p:nvSpPr>
          <p:cNvPr id="5" name="Date Placeholder 4"/>
          <p:cNvSpPr>
            <a:spLocks noGrp="1"/>
          </p:cNvSpPr>
          <p:nvPr>
            <p:ph type="dt" sz="half" idx="10"/>
          </p:nvPr>
        </p:nvSpPr>
        <p:spPr/>
        <p:txBody>
          <a:bodyPr/>
          <a:lstStyle/>
          <a:p>
            <a:fld id="{48A87A34-81AB-432B-8DAE-1953F412C126}" type="datetimeFigureOut">
              <a:rPr lang="en-US" smtClean="0"/>
              <a:pPr/>
              <a:t>3/26/17</a:t>
            </a:fld>
            <a:endParaRPr lang="en-US"/>
          </a:p>
        </p:txBody>
      </p:sp>
      <p:sp>
        <p:nvSpPr>
          <p:cNvPr id="6" name="Footer Placeholder 5"/>
          <p:cNvSpPr>
            <a:spLocks noGrp="1"/>
          </p:cNvSpPr>
          <p:nvPr>
            <p:ph type="ftr" sz="quarter" idx="11"/>
          </p:nvPr>
        </p:nvSpPr>
        <p:spPr/>
        <p:txBody>
          <a:bodyPr/>
          <a:lstStyle/>
          <a:p>
            <a:r>
              <a:rPr lang="en-US" smtClean="0"/>
              <a:t>
              </a:t>
            </a:r>
            <a:endParaRPr lang="en-US"/>
          </a:p>
        </p:txBody>
      </p:sp>
      <p:sp>
        <p:nvSpPr>
          <p:cNvPr id="7" name="Slide Number Placeholder 6"/>
          <p:cNvSpPr>
            <a:spLocks noGrp="1"/>
          </p:cNvSpPr>
          <p:nvPr>
            <p:ph type="sldNum" sz="quarter" idx="12"/>
          </p:nvPr>
        </p:nvSpPr>
        <p:spPr/>
        <p:txBody>
          <a:bodyPr/>
          <a:lstStyle/>
          <a:p>
            <a:fld id="{6D22F896-40B5-4ADD-8801-0D06FADFA095}" type="slidenum">
              <a:rPr lang="en-US" smtClean="0"/>
              <a:t>‹n.›</a:t>
            </a:fld>
            <a:endParaRPr lang="en-US"/>
          </a:p>
        </p:txBody>
      </p:sp>
    </p:spTree>
    <p:extLst>
      <p:ext uri="{BB962C8B-B14F-4D97-AF65-F5344CB8AC3E}">
        <p14:creationId xmlns:p14="http://schemas.microsoft.com/office/powerpoint/2010/main" val="85784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it-IT" smtClean="0"/>
              <a:t>Fare clic per modificare stile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48A87A34-81AB-432B-8DAE-1953F412C126}" type="datetimeFigureOut">
              <a:rPr lang="en-US" smtClean="0"/>
              <a:pPr/>
              <a:t>3/26/17</a:t>
            </a:fld>
            <a:endParaRPr lang="en-US"/>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6D22F896-40B5-4ADD-8801-0D06FADFA095}" type="slidenum">
              <a:rPr lang="en-US" smtClean="0"/>
              <a:pPr/>
              <a:t>‹n.›</a:t>
            </a:fld>
            <a:endParaRPr lang="en-US"/>
          </a:p>
        </p:txBody>
      </p:sp>
    </p:spTree>
    <p:extLst>
      <p:ext uri="{BB962C8B-B14F-4D97-AF65-F5344CB8AC3E}">
        <p14:creationId xmlns:p14="http://schemas.microsoft.com/office/powerpoint/2010/main" val="1747677375"/>
      </p:ext>
    </p:extLst>
  </p:cSld>
  <p:clrMap bg1="dk1" tx1="lt1" bg2="dk2" tx2="lt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 id="2147484050" r:id="rId12"/>
    <p:sldLayoutId id="2147484051" r:id="rId13"/>
    <p:sldLayoutId id="2147484052" r:id="rId14"/>
    <p:sldLayoutId id="2147484053" r:id="rId15"/>
    <p:sldLayoutId id="2147484054" r:id="rId16"/>
    <p:sldLayoutId id="2147484055"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5.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8.png"/><Relationship Id="rId5" Type="http://schemas.openxmlformats.org/officeDocument/2006/relationships/image" Target="../media/image7.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1" Type="http://schemas.openxmlformats.org/officeDocument/2006/relationships/image" Target="../media/image33.png"/><Relationship Id="rId12" Type="http://schemas.openxmlformats.org/officeDocument/2006/relationships/image" Target="../media/image7.png"/><Relationship Id="rId13" Type="http://schemas.openxmlformats.org/officeDocument/2006/relationships/image" Target="../media/image28.png"/><Relationship Id="rId14" Type="http://schemas.openxmlformats.org/officeDocument/2006/relationships/image" Target="../media/image22.png"/><Relationship Id="rId15" Type="http://schemas.openxmlformats.org/officeDocument/2006/relationships/image" Target="../media/image34.tiff"/><Relationship Id="rId16" Type="http://schemas.openxmlformats.org/officeDocument/2006/relationships/image" Target="../media/image35.png"/><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23.png"/><Relationship Id="rId8" Type="http://schemas.openxmlformats.org/officeDocument/2006/relationships/image" Target="../media/image14.png"/><Relationship Id="rId9" Type="http://schemas.openxmlformats.org/officeDocument/2006/relationships/image" Target="../media/image32.png"/><Relationship Id="rId10"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6.png"/><Relationship Id="rId5" Type="http://schemas.openxmlformats.org/officeDocument/2006/relationships/image" Target="../media/image36.png"/><Relationship Id="rId6" Type="http://schemas.openxmlformats.org/officeDocument/2006/relationships/image" Target="../media/image19.jpg"/><Relationship Id="rId7" Type="http://schemas.openxmlformats.org/officeDocument/2006/relationships/image" Target="../media/image37.png"/><Relationship Id="rId8" Type="http://schemas.openxmlformats.org/officeDocument/2006/relationships/image" Target="../media/image22.png"/><Relationship Id="rId9"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23.png"/><Relationship Id="rId5" Type="http://schemas.openxmlformats.org/officeDocument/2006/relationships/image" Target="../media/image5.png"/><Relationship Id="rId6" Type="http://schemas.openxmlformats.org/officeDocument/2006/relationships/image" Target="../media/image14.png"/><Relationship Id="rId7" Type="http://schemas.openxmlformats.org/officeDocument/2006/relationships/image" Target="../media/image33.png"/><Relationship Id="rId8" Type="http://schemas.openxmlformats.org/officeDocument/2006/relationships/image" Target="../media/image37.png"/><Relationship Id="rId9" Type="http://schemas.openxmlformats.org/officeDocument/2006/relationships/image" Target="../media/image19.jpg"/><Relationship Id="rId10" Type="http://schemas.openxmlformats.org/officeDocument/2006/relationships/image" Target="../media/image22.png"/><Relationship Id="rId11" Type="http://schemas.openxmlformats.org/officeDocument/2006/relationships/image" Target="../media/image39.tiff"/><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14.png"/><Relationship Id="rId5" Type="http://schemas.openxmlformats.org/officeDocument/2006/relationships/image" Target="../media/image19.jpg"/><Relationship Id="rId6" Type="http://schemas.openxmlformats.org/officeDocument/2006/relationships/image" Target="../media/image37.png"/><Relationship Id="rId7" Type="http://schemas.openxmlformats.org/officeDocument/2006/relationships/image" Target="../media/image30.png"/><Relationship Id="rId8"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0.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41.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2.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3.jpg"/></Relationships>
</file>

<file path=ppt/slides/_rels/slide2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4.png"/><Relationship Id="rId5" Type="http://schemas.openxmlformats.org/officeDocument/2006/relationships/image" Target="../media/image45.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4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3.jpg"/></Relationships>
</file>

<file path=ppt/slides/_rels/slide2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6.png"/><Relationship Id="rId5"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3.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3.jpg"/></Relationships>
</file>

<file path=ppt/slides/_rels/slide2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48.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43.jp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4" Type="http://schemas.openxmlformats.org/officeDocument/2006/relationships/image" Target="../media/image50.png"/><Relationship Id="rId5" Type="http://schemas.openxmlformats.org/officeDocument/2006/relationships/image" Target="../media/image51.png"/><Relationship Id="rId6" Type="http://schemas.openxmlformats.org/officeDocument/2006/relationships/image" Target="../media/image52.png"/><Relationship Id="rId7"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4.png"/><Relationship Id="rId5" Type="http://schemas.openxmlformats.org/officeDocument/2006/relationships/image" Target="../media/image55.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43.jpg"/></Relationships>
</file>

<file path=ppt/slides/_rels/slide36.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8.png"/><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59.png"/><Relationship Id="rId5" Type="http://schemas.openxmlformats.org/officeDocument/2006/relationships/image" Target="../media/image60.png"/><Relationship Id="rId6" Type="http://schemas.openxmlformats.org/officeDocument/2006/relationships/image" Target="../media/image61.png"/><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2.png"/><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3" Type="http://schemas.openxmlformats.org/officeDocument/2006/relationships/image" Target="../media/image43.jpg"/><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43.jp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43.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43.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43.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6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65.png"/></Relationships>
</file>

<file path=ppt/slides/_rels/slide48.xml.rels><?xml version="1.0" encoding="UTF-8" standalone="yes"?>
<Relationships xmlns="http://schemas.openxmlformats.org/package/2006/relationships"><Relationship Id="rId3" Type="http://schemas.openxmlformats.org/officeDocument/2006/relationships/image" Target="../media/image66.gif"/><Relationship Id="rId4" Type="http://schemas.openxmlformats.org/officeDocument/2006/relationships/image" Target="../media/image67.png"/><Relationship Id="rId5" Type="http://schemas.openxmlformats.org/officeDocument/2006/relationships/image" Target="../media/image68.gif"/><Relationship Id="rId6" Type="http://schemas.openxmlformats.org/officeDocument/2006/relationships/image" Target="../media/image31.png"/><Relationship Id="rId7" Type="http://schemas.openxmlformats.org/officeDocument/2006/relationships/image" Target="../media/image69.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9.png"/><Relationship Id="rId8" Type="http://schemas.openxmlformats.org/officeDocument/2006/relationships/image" Target="../media/image5.png"/><Relationship Id="rId9"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5.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ctrTitle"/>
          </p:nvPr>
        </p:nvSpPr>
        <p:spPr/>
        <p:txBody>
          <a:bodyPr>
            <a:normAutofit/>
          </a:bodyPr>
          <a:lstStyle/>
          <a:p>
            <a:r>
              <a:rPr lang="it-IT" dirty="0" smtClean="0"/>
              <a:t>SECURITY</a:t>
            </a:r>
            <a:br>
              <a:rPr lang="it-IT" dirty="0" smtClean="0"/>
            </a:br>
            <a:r>
              <a:rPr lang="it-IT" dirty="0" smtClean="0"/>
              <a:t>CHALLENGES IN</a:t>
            </a:r>
            <a:br>
              <a:rPr lang="it-IT" dirty="0" smtClean="0"/>
            </a:br>
            <a:r>
              <a:rPr lang="it-IT" dirty="0" smtClean="0"/>
              <a:t>SMART CONTRACTS</a:t>
            </a:r>
            <a:endParaRPr lang="it-IT" dirty="0"/>
          </a:p>
        </p:txBody>
      </p:sp>
      <p:sp>
        <p:nvSpPr>
          <p:cNvPr id="3" name="Sottotitolo 2"/>
          <p:cNvSpPr>
            <a:spLocks noGrp="1"/>
          </p:cNvSpPr>
          <p:nvPr>
            <p:ph type="subTitle" idx="1"/>
          </p:nvPr>
        </p:nvSpPr>
        <p:spPr/>
        <p:txBody>
          <a:bodyPr>
            <a:normAutofit/>
          </a:bodyPr>
          <a:lstStyle/>
          <a:p>
            <a:r>
              <a:rPr lang="it-IT" dirty="0" smtClean="0"/>
              <a:t>Lucas </a:t>
            </a:r>
            <a:r>
              <a:rPr lang="it-IT" dirty="0" err="1" smtClean="0"/>
              <a:t>pelloni</a:t>
            </a:r>
            <a:r>
              <a:rPr lang="it-IT"/>
              <a:t> </a:t>
            </a:r>
            <a:endParaRPr lang="it-IT" smtClean="0"/>
          </a:p>
          <a:p>
            <a:r>
              <a:rPr lang="it-IT" smtClean="0"/>
              <a:t>Ile </a:t>
            </a:r>
            <a:r>
              <a:rPr lang="it-IT" err="1" smtClean="0"/>
              <a:t>cepilov</a:t>
            </a:r>
            <a:endParaRPr lang="it-IT"/>
          </a:p>
        </p:txBody>
      </p:sp>
    </p:spTree>
    <p:extLst>
      <p:ext uri="{BB962C8B-B14F-4D97-AF65-F5344CB8AC3E}">
        <p14:creationId xmlns:p14="http://schemas.microsoft.com/office/powerpoint/2010/main" val="1661039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3.2 </a:t>
            </a:r>
            <a:r>
              <a:rPr lang="en-GB" dirty="0" err="1"/>
              <a:t>Ethereum</a:t>
            </a:r>
            <a:r>
              <a:rPr lang="en-GB" dirty="0"/>
              <a:t>, </a:t>
            </a:r>
            <a:r>
              <a:rPr lang="en-GB" dirty="0" err="1"/>
              <a:t>Blockchain</a:t>
            </a:r>
            <a:r>
              <a:rPr lang="en-GB" dirty="0"/>
              <a:t>-based Platform </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Decentralized platform that runs smart contracts</a:t>
            </a:r>
          </a:p>
          <a:p>
            <a:r>
              <a:rPr lang="en-GB" sz="4000" dirty="0" smtClean="0">
                <a:latin typeface="+mj-lt"/>
              </a:rPr>
              <a:t>Custom built </a:t>
            </a:r>
            <a:r>
              <a:rPr lang="en-GB" sz="4000" dirty="0" err="1" smtClean="0">
                <a:latin typeface="+mj-lt"/>
              </a:rPr>
              <a:t>Blockchain</a:t>
            </a:r>
            <a:endParaRPr lang="en-GB" sz="4000" dirty="0" smtClean="0">
              <a:latin typeface="+mj-lt"/>
            </a:endParaRPr>
          </a:p>
          <a:p>
            <a:r>
              <a:rPr lang="en-GB" sz="4000" dirty="0">
                <a:latin typeface="+mj-lt"/>
              </a:rPr>
              <a:t>Ether</a:t>
            </a:r>
          </a:p>
          <a:p>
            <a:r>
              <a:rPr lang="en-GB" sz="4000" dirty="0">
                <a:latin typeface="+mj-lt"/>
              </a:rPr>
              <a:t>Solidity (high) &amp; EVM (low)</a:t>
            </a:r>
          </a:p>
          <a:p>
            <a:endParaRPr lang="en-GB" sz="4000" dirty="0">
              <a:latin typeface="+mj-lt"/>
            </a:endParaRPr>
          </a:p>
        </p:txBody>
      </p:sp>
      <p:pic>
        <p:nvPicPr>
          <p:cNvPr id="3" name="Immagine 2"/>
          <p:cNvPicPr>
            <a:picLocks noChangeAspect="1"/>
          </p:cNvPicPr>
          <p:nvPr/>
        </p:nvPicPr>
        <p:blipFill>
          <a:blip r:embed="rId4"/>
          <a:stretch>
            <a:fillRect/>
          </a:stretch>
        </p:blipFill>
        <p:spPr>
          <a:xfrm>
            <a:off x="1589606" y="1399894"/>
            <a:ext cx="8296105" cy="4765459"/>
          </a:xfrm>
          <a:prstGeom prst="rect">
            <a:avLst/>
          </a:prstGeom>
        </p:spPr>
      </p:pic>
    </p:spTree>
    <p:extLst>
      <p:ext uri="{BB962C8B-B14F-4D97-AF65-F5344CB8AC3E}">
        <p14:creationId xmlns:p14="http://schemas.microsoft.com/office/powerpoint/2010/main" val="129511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duotone>
              <a:schemeClr val="accent3">
                <a:shade val="45000"/>
                <a:satMod val="135000"/>
              </a:schemeClr>
              <a:prstClr val="white"/>
            </a:duotone>
            <a:alphaModFix amt="35000"/>
            <a:extLst>
              <a:ext uri="{28A0092B-C50C-407E-A947-70E740481C1C}">
                <a14:useLocalDpi xmlns:a14="http://schemas.microsoft.com/office/drawing/2010/main" val="0"/>
              </a:ext>
            </a:extLst>
          </a:blip>
          <a:stretch>
            <a:fillRect/>
          </a:stretch>
        </p:blipFill>
        <p:spPr>
          <a:xfrm>
            <a:off x="-134590" y="-1"/>
            <a:ext cx="12326590" cy="6858001"/>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7" y="484909"/>
            <a:ext cx="10131425"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3.3	</a:t>
            </a:r>
            <a:r>
              <a:rPr lang="en-GB" sz="4000" dirty="0" smtClean="0"/>
              <a:t>SMART CONTRACT’S properties IN ETHEREUM</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999104"/>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Contract address</a:t>
            </a:r>
          </a:p>
          <a:p>
            <a:r>
              <a:rPr lang="en-GB" sz="4000" dirty="0" smtClean="0">
                <a:latin typeface="+mj-lt"/>
              </a:rPr>
              <a:t>Balance</a:t>
            </a:r>
          </a:p>
          <a:p>
            <a:r>
              <a:rPr lang="en-GB" sz="4000" dirty="0" err="1" smtClean="0">
                <a:latin typeface="+mj-lt"/>
              </a:rPr>
              <a:t>Fallback</a:t>
            </a:r>
            <a:r>
              <a:rPr lang="en-GB" sz="4000" dirty="0" smtClean="0">
                <a:latin typeface="+mj-lt"/>
              </a:rPr>
              <a:t> </a:t>
            </a:r>
            <a:r>
              <a:rPr lang="en-GB" sz="4000" dirty="0">
                <a:latin typeface="American Typewriter" charset="0"/>
                <a:ea typeface="American Typewriter" charset="0"/>
                <a:cs typeface="American Typewriter" charset="0"/>
              </a:rPr>
              <a:t>function()</a:t>
            </a:r>
          </a:p>
          <a:p>
            <a:r>
              <a:rPr lang="en-GB" sz="4000" dirty="0" smtClean="0">
                <a:latin typeface="+mj-lt"/>
              </a:rPr>
              <a:t>Variable </a:t>
            </a:r>
            <a:r>
              <a:rPr lang="en-GB" sz="4000" dirty="0" err="1" smtClean="0">
                <a:latin typeface="American Typewriter" charset="0"/>
                <a:ea typeface="American Typewriter" charset="0"/>
                <a:cs typeface="American Typewriter" charset="0"/>
              </a:rPr>
              <a:t>msg</a:t>
            </a:r>
            <a:r>
              <a:rPr lang="en-GB" sz="4000" dirty="0" smtClean="0">
                <a:latin typeface="American Typewriter" charset="0"/>
                <a:ea typeface="American Typewriter" charset="0"/>
                <a:cs typeface="American Typewriter" charset="0"/>
              </a:rPr>
              <a:t> (amount, data)</a:t>
            </a:r>
          </a:p>
          <a:p>
            <a:r>
              <a:rPr lang="en-GB" sz="4000" dirty="0">
                <a:latin typeface="+mj-lt"/>
              </a:rPr>
              <a:t>Gas </a:t>
            </a:r>
            <a:r>
              <a:rPr lang="en-GB" sz="4000" dirty="0" smtClean="0">
                <a:latin typeface="+mj-lt"/>
              </a:rPr>
              <a:t>system </a:t>
            </a:r>
          </a:p>
          <a:p>
            <a:pPr lvl="1"/>
            <a:r>
              <a:rPr lang="en-GB" sz="4000" dirty="0" smtClean="0">
                <a:latin typeface="+mj-lt"/>
              </a:rPr>
              <a:t>Gas limit</a:t>
            </a:r>
          </a:p>
          <a:p>
            <a:pPr lvl="1"/>
            <a:r>
              <a:rPr lang="en-GB" sz="4000" dirty="0" smtClean="0">
                <a:latin typeface="+mj-lt"/>
              </a:rPr>
              <a:t>Gas price</a:t>
            </a:r>
            <a:endParaRPr lang="en-GB" sz="4000" dirty="0">
              <a:latin typeface="+mj-lt"/>
            </a:endParaRPr>
          </a:p>
          <a:p>
            <a:endParaRPr lang="en-GB" sz="4000" dirty="0">
              <a:latin typeface="+mj-lt"/>
            </a:endParaRPr>
          </a:p>
        </p:txBody>
      </p:sp>
    </p:spTree>
    <p:extLst>
      <p:ext uri="{BB962C8B-B14F-4D97-AF65-F5344CB8AC3E}">
        <p14:creationId xmlns:p14="http://schemas.microsoft.com/office/powerpoint/2010/main" val="1404221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3.4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9" name="Connettore 2 8"/>
          <p:cNvCxnSpPr/>
          <p:nvPr/>
        </p:nvCxnSpPr>
        <p:spPr>
          <a:xfrm flipV="1">
            <a:off x="4645420" y="2891500"/>
            <a:ext cx="2336613" cy="223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44638" y="2449301"/>
            <a:ext cx="4037610" cy="1679646"/>
          </a:xfrm>
          <a:prstGeom prst="rect">
            <a:avLst/>
          </a:prstGeom>
        </p:spPr>
      </p:pic>
      <p:pic>
        <p:nvPicPr>
          <p:cNvPr id="4" name="Immagin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36462" y="934579"/>
            <a:ext cx="1486962" cy="1387831"/>
          </a:xfrm>
          <a:prstGeom prst="rect">
            <a:avLst/>
          </a:prstGeom>
        </p:spPr>
      </p:pic>
      <p:cxnSp>
        <p:nvCxnSpPr>
          <p:cNvPr id="15" name="Connettore 2 14"/>
          <p:cNvCxnSpPr/>
          <p:nvPr/>
        </p:nvCxnSpPr>
        <p:spPr>
          <a:xfrm flipH="1">
            <a:off x="4544831" y="3823854"/>
            <a:ext cx="2360933" cy="301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6">
            <a:extLst>
              <a:ext uri="{28A0092B-C50C-407E-A947-70E740481C1C}">
                <a14:useLocalDpi xmlns:a14="http://schemas.microsoft.com/office/drawing/2010/main"/>
              </a:ext>
            </a:extLst>
          </a:blip>
          <a:stretch>
            <a:fillRect/>
          </a:stretch>
        </p:blipFill>
        <p:spPr>
          <a:xfrm flipH="1">
            <a:off x="2329657" y="4657774"/>
            <a:ext cx="1002868" cy="1002868"/>
          </a:xfrm>
          <a:prstGeom prst="rect">
            <a:avLst/>
          </a:prstGeom>
        </p:spPr>
      </p:pic>
      <p:grpSp>
        <p:nvGrpSpPr>
          <p:cNvPr id="13" name="Gruppo 12"/>
          <p:cNvGrpSpPr/>
          <p:nvPr/>
        </p:nvGrpSpPr>
        <p:grpSpPr>
          <a:xfrm>
            <a:off x="7689217" y="992328"/>
            <a:ext cx="3844117" cy="4858269"/>
            <a:chOff x="7689217" y="992328"/>
            <a:chExt cx="3844117" cy="4858269"/>
          </a:xfrm>
        </p:grpSpPr>
        <p:pic>
          <p:nvPicPr>
            <p:cNvPr id="2" name="Immagin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20684652">
              <a:off x="7814185" y="4293966"/>
              <a:ext cx="2007455" cy="1421947"/>
            </a:xfrm>
            <a:prstGeom prst="rect">
              <a:avLst/>
            </a:prstGeom>
          </p:spPr>
        </p:pic>
        <p:pic>
          <p:nvPicPr>
            <p:cNvPr id="6" name="Immagine 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882863">
              <a:off x="10484356" y="992328"/>
              <a:ext cx="1048978" cy="1216814"/>
            </a:xfrm>
            <a:prstGeom prst="rect">
              <a:avLst/>
            </a:prstGeom>
          </p:spPr>
        </p:pic>
        <p:pic>
          <p:nvPicPr>
            <p:cNvPr id="11" name="Immagin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682592">
              <a:off x="10098064" y="4321199"/>
              <a:ext cx="815042" cy="1529398"/>
            </a:xfrm>
            <a:prstGeom prst="rect">
              <a:avLst/>
            </a:prstGeom>
          </p:spPr>
        </p:pic>
        <p:pic>
          <p:nvPicPr>
            <p:cNvPr id="12" name="Immagine 1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689217" y="1210616"/>
              <a:ext cx="1335426" cy="1394743"/>
            </a:xfrm>
            <a:prstGeom prst="rect">
              <a:avLst/>
            </a:prstGeom>
          </p:spPr>
        </p:pic>
      </p:grpSp>
    </p:spTree>
    <p:extLst>
      <p:ext uri="{BB962C8B-B14F-4D97-AF65-F5344CB8AC3E}">
        <p14:creationId xmlns:p14="http://schemas.microsoft.com/office/powerpoint/2010/main" val="267127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7.40741E-7 L 0.11615 7.40741E-7 C 0.1681 7.40741E-7 0.23242 -0.11505 0.23242 -0.20718 L 0.23242 -0.41343 " pathEditMode="relative" rAng="0" ptsTypes="AAAA">
                                      <p:cBhvr>
                                        <p:cTn id="6" dur="2000" fill="hold"/>
                                        <p:tgtEl>
                                          <p:spTgt spid="18"/>
                                        </p:tgtEl>
                                        <p:attrNameLst>
                                          <p:attrName>ppt_x</p:attrName>
                                          <p:attrName>ppt_y</p:attrName>
                                        </p:attrNameLst>
                                      </p:cBhvr>
                                      <p:rCtr x="11615" y="-20671"/>
                                    </p:animMotion>
                                  </p:childTnLst>
                                </p:cTn>
                              </p:par>
                              <p:par>
                                <p:cTn id="7" presetID="50" presetClass="path" presetSubtype="0" accel="50000" decel="50000" fill="hold" nodeType="withEffect">
                                  <p:stCondLst>
                                    <p:cond delay="0"/>
                                  </p:stCondLst>
                                  <p:childTnLst>
                                    <p:animMotion origin="layout" path="M -2.08333E-7 1.73472E-17 L -0.15742 1.73472E-17 C -0.22786 1.73472E-17 -0.31471 0.12894 -0.31471 0.23472 L -0.31471 0.46944 " pathEditMode="relative" rAng="0" ptsTypes="AAAA">
                                      <p:cBhvr>
                                        <p:cTn id="8" dur="2000" fill="hold"/>
                                        <p:tgtEl>
                                          <p:spTgt spid="4"/>
                                        </p:tgtEl>
                                        <p:attrNameLst>
                                          <p:attrName>ppt_x</p:attrName>
                                          <p:attrName>ppt_y</p:attrName>
                                        </p:attrNameLst>
                                      </p:cBhvr>
                                      <p:rCtr x="-15742" y="23472"/>
                                    </p:animMotion>
                                  </p:childTnLst>
                                </p:cTn>
                              </p:par>
                              <p:par>
                                <p:cTn id="9" presetID="53" presetClass="exit" presetSubtype="32" fill="hold" nodeType="withEffect">
                                  <p:stCondLst>
                                    <p:cond delay="500"/>
                                  </p:stCondLst>
                                  <p:childTnLst>
                                    <p:anim calcmode="lin" valueType="num">
                                      <p:cBhvr>
                                        <p:cTn id="10" dur="2000"/>
                                        <p:tgtEl>
                                          <p:spTgt spid="13"/>
                                        </p:tgtEl>
                                        <p:attrNameLst>
                                          <p:attrName>ppt_w</p:attrName>
                                        </p:attrNameLst>
                                      </p:cBhvr>
                                      <p:tavLst>
                                        <p:tav tm="0">
                                          <p:val>
                                            <p:strVal val="ppt_w"/>
                                          </p:val>
                                        </p:tav>
                                        <p:tav tm="100000">
                                          <p:val>
                                            <p:fltVal val="0"/>
                                          </p:val>
                                        </p:tav>
                                      </p:tavLst>
                                    </p:anim>
                                    <p:anim calcmode="lin" valueType="num">
                                      <p:cBhvr>
                                        <p:cTn id="11" dur="2000"/>
                                        <p:tgtEl>
                                          <p:spTgt spid="13"/>
                                        </p:tgtEl>
                                        <p:attrNameLst>
                                          <p:attrName>ppt_h</p:attrName>
                                        </p:attrNameLst>
                                      </p:cBhvr>
                                      <p:tavLst>
                                        <p:tav tm="0">
                                          <p:val>
                                            <p:strVal val="ppt_h"/>
                                          </p:val>
                                        </p:tav>
                                        <p:tav tm="100000">
                                          <p:val>
                                            <p:fltVal val="0"/>
                                          </p:val>
                                        </p:tav>
                                      </p:tavLst>
                                    </p:anim>
                                    <p:animEffect transition="out" filter="fade">
                                      <p:cBhvr>
                                        <p:cTn id="12" dur="2000"/>
                                        <p:tgtEl>
                                          <p:spTgt spid="13"/>
                                        </p:tgtEl>
                                      </p:cBhvr>
                                    </p:animEffect>
                                    <p:set>
                                      <p:cBhvr>
                                        <p:cTn id="13" dur="1" fill="hold">
                                          <p:stCondLst>
                                            <p:cond delay="1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4" name="Gruppo 3"/>
          <p:cNvGrpSpPr/>
          <p:nvPr/>
        </p:nvGrpSpPr>
        <p:grpSpPr>
          <a:xfrm>
            <a:off x="1770518" y="2045097"/>
            <a:ext cx="9096649" cy="3323640"/>
            <a:chOff x="1554321" y="2002567"/>
            <a:chExt cx="9096649" cy="3323640"/>
          </a:xfrm>
        </p:grpSpPr>
        <p:grpSp>
          <p:nvGrpSpPr>
            <p:cNvPr id="2" name="Gruppo 1"/>
            <p:cNvGrpSpPr/>
            <p:nvPr/>
          </p:nvGrpSpPr>
          <p:grpSpPr>
            <a:xfrm>
              <a:off x="1554321" y="2002567"/>
              <a:ext cx="9096649" cy="3323640"/>
              <a:chOff x="1554321" y="2002567"/>
              <a:chExt cx="9096649" cy="3323640"/>
            </a:xfrm>
          </p:grpSpPr>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54321" y="2176651"/>
                <a:ext cx="2174528" cy="2178152"/>
              </a:xfrm>
              <a:prstGeom prst="rect">
                <a:avLst/>
              </a:prstGeom>
            </p:spPr>
          </p:pic>
          <p:cxnSp>
            <p:nvCxnSpPr>
              <p:cNvPr id="13" name="Connettore 2 12"/>
              <p:cNvCxnSpPr/>
              <p:nvPr/>
            </p:nvCxnSpPr>
            <p:spPr>
              <a:xfrm>
                <a:off x="4625149" y="2949788"/>
                <a:ext cx="2832462" cy="1886"/>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4" name="Immagin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59188" y="3554861"/>
                <a:ext cx="1771346" cy="1771346"/>
              </a:xfrm>
              <a:prstGeom prst="rect">
                <a:avLst/>
              </a:prstGeom>
            </p:spPr>
          </p:pic>
          <p:pic>
            <p:nvPicPr>
              <p:cNvPr id="17" name="Immagine 16"/>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253145" y="2002567"/>
                <a:ext cx="2397825" cy="2397825"/>
              </a:xfrm>
              <a:prstGeom prst="rect">
                <a:avLst/>
              </a:prstGeom>
            </p:spPr>
          </p:pic>
        </p:grpSp>
        <p:pic>
          <p:nvPicPr>
            <p:cNvPr id="3" name="Immagin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0681" y="4099492"/>
              <a:ext cx="604326" cy="251400"/>
            </a:xfrm>
            <a:prstGeom prst="rect">
              <a:avLst/>
            </a:prstGeom>
          </p:spPr>
        </p:pic>
      </p:grpSp>
      <p:pic>
        <p:nvPicPr>
          <p:cNvPr id="11" name="Immagin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98554" y="1369368"/>
            <a:ext cx="5038359" cy="5038359"/>
          </a:xfrm>
          <a:prstGeom prst="rect">
            <a:avLst/>
          </a:prstGeom>
        </p:spPr>
      </p:pic>
    </p:spTree>
    <p:extLst>
      <p:ext uri="{BB962C8B-B14F-4D97-AF65-F5344CB8AC3E}">
        <p14:creationId xmlns:p14="http://schemas.microsoft.com/office/powerpoint/2010/main" val="226693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4"/>
                                        </p:tgtEl>
                                      </p:cBhvr>
                                    </p:animEffect>
                                    <p:anim calcmode="lin" valueType="num">
                                      <p:cBhvr>
                                        <p:cTn id="7" dur="1000"/>
                                        <p:tgtEl>
                                          <p:spTgt spid="4"/>
                                        </p:tgtEl>
                                        <p:attrNameLst>
                                          <p:attrName>ppt_x</p:attrName>
                                        </p:attrNameLst>
                                      </p:cBhvr>
                                      <p:tavLst>
                                        <p:tav tm="0">
                                          <p:val>
                                            <p:strVal val="ppt_x"/>
                                          </p:val>
                                        </p:tav>
                                        <p:tav tm="100000">
                                          <p:val>
                                            <p:strVal val="ppt_x"/>
                                          </p:val>
                                        </p:tav>
                                      </p:tavLst>
                                    </p:anim>
                                    <p:anim calcmode="lin" valueType="num">
                                      <p:cBhvr>
                                        <p:cTn id="8" dur="1000"/>
                                        <p:tgtEl>
                                          <p:spTgt spid="4"/>
                                        </p:tgtEl>
                                        <p:attrNameLst>
                                          <p:attrName>ppt_y</p:attrName>
                                        </p:attrNameLst>
                                      </p:cBhvr>
                                      <p:tavLst>
                                        <p:tav tm="0">
                                          <p:val>
                                            <p:strVal val="ppt_y"/>
                                          </p:val>
                                        </p:tav>
                                        <p:tav tm="100000">
                                          <p:val>
                                            <p:strVal val="ppt_y+.1"/>
                                          </p:val>
                                        </p:tav>
                                      </p:tavLst>
                                    </p:anim>
                                    <p:set>
                                      <p:cBhvr>
                                        <p:cTn id="9" dur="1" fill="hold">
                                          <p:stCondLst>
                                            <p:cond delay="999"/>
                                          </p:stCondLst>
                                        </p:cTn>
                                        <p:tgtEl>
                                          <p:spTgt spid="4"/>
                                        </p:tgtEl>
                                        <p:attrNameLst>
                                          <p:attrName>style.visibility</p:attrName>
                                        </p:attrNameLst>
                                      </p:cBhvr>
                                      <p:to>
                                        <p:strVal val="hidden"/>
                                      </p:to>
                                    </p:set>
                                  </p:childTnLst>
                                </p:cTn>
                              </p:par>
                              <p:par>
                                <p:cTn id="10" presetID="14" presetClass="entr" presetSubtype="1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randombar(horizontal)">
                                      <p:cBhvr>
                                        <p:cTn id="1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743827" y="2200048"/>
            <a:ext cx="2174528" cy="2178152"/>
          </a:xfrm>
          <a:prstGeom prst="rect">
            <a:avLst/>
          </a:prstGeom>
        </p:spPr>
      </p:pic>
      <p:cxnSp>
        <p:nvCxnSpPr>
          <p:cNvPr id="26" name="Connettore 2 25"/>
          <p:cNvCxnSpPr/>
          <p:nvPr/>
        </p:nvCxnSpPr>
        <p:spPr>
          <a:xfrm flipV="1">
            <a:off x="10249303" y="2838626"/>
            <a:ext cx="23630" cy="14661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0" name="Immagine 2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93559" y="3320532"/>
            <a:ext cx="819316" cy="819316"/>
          </a:xfrm>
          <a:prstGeom prst="rect">
            <a:avLst/>
          </a:prstGeom>
        </p:spPr>
      </p:pic>
      <p:grpSp>
        <p:nvGrpSpPr>
          <p:cNvPr id="2" name="Gruppo 1"/>
          <p:cNvGrpSpPr/>
          <p:nvPr/>
        </p:nvGrpSpPr>
        <p:grpSpPr>
          <a:xfrm>
            <a:off x="344533" y="1385179"/>
            <a:ext cx="2738365" cy="1983786"/>
            <a:chOff x="344533" y="1385179"/>
            <a:chExt cx="2738365" cy="1983786"/>
          </a:xfrm>
        </p:grpSpPr>
        <p:pic>
          <p:nvPicPr>
            <p:cNvPr id="23" name="Immagin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41658" y="2827725"/>
              <a:ext cx="541240" cy="541240"/>
            </a:xfrm>
            <a:prstGeom prst="rect">
              <a:avLst/>
            </a:prstGeom>
          </p:spPr>
        </p:pic>
        <p:pic>
          <p:nvPicPr>
            <p:cNvPr id="27" name="Immagine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4533" y="1385179"/>
              <a:ext cx="1967243" cy="1669956"/>
            </a:xfrm>
            <a:prstGeom prst="rect">
              <a:avLst/>
            </a:prstGeom>
          </p:spPr>
        </p:pic>
        <p:sp>
          <p:nvSpPr>
            <p:cNvPr id="28" name="CasellaDiTesto 27"/>
            <p:cNvSpPr txBox="1"/>
            <p:nvPr/>
          </p:nvSpPr>
          <p:spPr>
            <a:xfrm>
              <a:off x="519547" y="1630661"/>
              <a:ext cx="1893623" cy="830997"/>
            </a:xfrm>
            <a:prstGeom prst="rect">
              <a:avLst/>
            </a:prstGeom>
            <a:noFill/>
          </p:spPr>
          <p:txBody>
            <a:bodyPr wrap="square" rtlCol="0">
              <a:spAutoFit/>
            </a:bodyPr>
            <a:lstStyle/>
            <a:p>
              <a:r>
                <a:rPr lang="it-IT" sz="2400" b="1" err="1" smtClean="0">
                  <a:solidFill>
                    <a:schemeClr val="bg1"/>
                  </a:solidFill>
                  <a:latin typeface="+mj-lt"/>
                </a:rPr>
                <a:t>Where</a:t>
              </a:r>
              <a:r>
                <a:rPr lang="it-IT" sz="2400" b="1" dirty="0" smtClean="0">
                  <a:solidFill>
                    <a:schemeClr val="bg1"/>
                  </a:solidFill>
                  <a:latin typeface="+mj-lt"/>
                </a:rPr>
                <a:t> </a:t>
              </a:r>
              <a:r>
                <a:rPr lang="it-IT" sz="2400" b="1" dirty="0" err="1" smtClean="0">
                  <a:solidFill>
                    <a:schemeClr val="bg1"/>
                  </a:solidFill>
                  <a:latin typeface="+mj-lt"/>
                </a:rPr>
                <a:t>is</a:t>
              </a:r>
              <a:r>
                <a:rPr lang="it-IT" sz="2400" b="1" dirty="0" smtClean="0">
                  <a:solidFill>
                    <a:schemeClr val="bg1"/>
                  </a:solidFill>
                  <a:latin typeface="+mj-lt"/>
                </a:rPr>
                <a:t> </a:t>
              </a:r>
            </a:p>
            <a:p>
              <a:r>
                <a:rPr lang="it-IT" sz="2400" b="1" dirty="0" err="1" smtClean="0">
                  <a:solidFill>
                    <a:schemeClr val="bg1"/>
                  </a:solidFill>
                  <a:latin typeface="+mj-lt"/>
                </a:rPr>
                <a:t>my</a:t>
              </a:r>
              <a:r>
                <a:rPr lang="it-IT" sz="2400" b="1" dirty="0" smtClean="0">
                  <a:solidFill>
                    <a:schemeClr val="bg1"/>
                  </a:solidFill>
                  <a:latin typeface="+mj-lt"/>
                </a:rPr>
                <a:t> </a:t>
              </a:r>
              <a:r>
                <a:rPr lang="it-IT" sz="2400" b="1" dirty="0" err="1" smtClean="0">
                  <a:solidFill>
                    <a:schemeClr val="bg1"/>
                  </a:solidFill>
                  <a:latin typeface="+mj-lt"/>
                </a:rPr>
                <a:t>phone</a:t>
              </a:r>
              <a:r>
                <a:rPr lang="it-IT" sz="2400" b="1" dirty="0" smtClean="0">
                  <a:solidFill>
                    <a:schemeClr val="bg1"/>
                  </a:solidFill>
                  <a:latin typeface="+mj-lt"/>
                </a:rPr>
                <a:t>?</a:t>
              </a:r>
              <a:endParaRPr lang="it-IT" sz="2400" b="1" dirty="0">
                <a:solidFill>
                  <a:schemeClr val="bg1"/>
                </a:solidFill>
                <a:latin typeface="+mj-lt"/>
              </a:endParaRPr>
            </a:p>
          </p:txBody>
        </p:sp>
      </p:grpSp>
      <p:pic>
        <p:nvPicPr>
          <p:cNvPr id="20" name="Immagine 1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9113" y="1728181"/>
            <a:ext cx="1688132" cy="1575590"/>
          </a:xfrm>
          <a:prstGeom prst="rect">
            <a:avLst/>
          </a:prstGeom>
        </p:spPr>
      </p:pic>
      <p:pic>
        <p:nvPicPr>
          <p:cNvPr id="29" name="Immagine 28"/>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10552273" y="3175615"/>
            <a:ext cx="821227" cy="821227"/>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16519" y="3035847"/>
            <a:ext cx="1921990" cy="1921990"/>
          </a:xfrm>
          <a:prstGeom prst="rect">
            <a:avLst/>
          </a:prstGeom>
        </p:spPr>
      </p:pic>
      <p:pic>
        <p:nvPicPr>
          <p:cNvPr id="22" name="Immagine 21"/>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5807546" y="1450640"/>
            <a:ext cx="799053" cy="799053"/>
          </a:xfrm>
          <a:prstGeom prst="rect">
            <a:avLst/>
          </a:prstGeom>
        </p:spPr>
      </p:pic>
      <p:grpSp>
        <p:nvGrpSpPr>
          <p:cNvPr id="51" name="Gruppo 50"/>
          <p:cNvGrpSpPr/>
          <p:nvPr/>
        </p:nvGrpSpPr>
        <p:grpSpPr>
          <a:xfrm>
            <a:off x="4302784" y="1480077"/>
            <a:ext cx="3272495" cy="1004371"/>
            <a:chOff x="4352499" y="1470418"/>
            <a:chExt cx="3272495" cy="1004371"/>
          </a:xfrm>
        </p:grpSpPr>
        <p:cxnSp>
          <p:nvCxnSpPr>
            <p:cNvPr id="15" name="Connettore 2 14"/>
            <p:cNvCxnSpPr/>
            <p:nvPr/>
          </p:nvCxnSpPr>
          <p:spPr>
            <a:xfrm>
              <a:off x="4352499" y="2466490"/>
              <a:ext cx="3272495" cy="829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5" name="Immagine 3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89492" y="1470418"/>
              <a:ext cx="759497" cy="759497"/>
            </a:xfrm>
            <a:prstGeom prst="rect">
              <a:avLst/>
            </a:prstGeom>
          </p:spPr>
        </p:pic>
        <p:pic>
          <p:nvPicPr>
            <p:cNvPr id="37" name="Immagine 3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997483">
              <a:off x="5201169" y="1760560"/>
              <a:ext cx="696935" cy="650473"/>
            </a:xfrm>
            <a:prstGeom prst="rect">
              <a:avLst/>
            </a:prstGeom>
          </p:spPr>
        </p:pic>
      </p:grpSp>
      <p:grpSp>
        <p:nvGrpSpPr>
          <p:cNvPr id="19" name="Gruppo 18"/>
          <p:cNvGrpSpPr/>
          <p:nvPr/>
        </p:nvGrpSpPr>
        <p:grpSpPr>
          <a:xfrm>
            <a:off x="8541955" y="192043"/>
            <a:ext cx="3364501" cy="2397825"/>
            <a:chOff x="6603973" y="-121856"/>
            <a:chExt cx="3364501" cy="2397825"/>
          </a:xfrm>
        </p:grpSpPr>
        <p:grpSp>
          <p:nvGrpSpPr>
            <p:cNvPr id="18" name="Gruppo 17"/>
            <p:cNvGrpSpPr/>
            <p:nvPr/>
          </p:nvGrpSpPr>
          <p:grpSpPr>
            <a:xfrm>
              <a:off x="6603973" y="-121856"/>
              <a:ext cx="3364501" cy="2397825"/>
              <a:chOff x="6603973" y="-121856"/>
              <a:chExt cx="3364501" cy="2397825"/>
            </a:xfrm>
          </p:grpSpPr>
          <p:pic>
            <p:nvPicPr>
              <p:cNvPr id="24" name="Immagine 23"/>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6603973" y="-121856"/>
                <a:ext cx="2397825" cy="2397825"/>
              </a:xfrm>
              <a:prstGeom prst="rect">
                <a:avLst/>
              </a:prstGeom>
            </p:spPr>
          </p:pic>
          <p:pic>
            <p:nvPicPr>
              <p:cNvPr id="33" name="Immagine 3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8663115" y="94123"/>
                <a:ext cx="1305359" cy="1305359"/>
              </a:xfrm>
              <a:prstGeom prst="rect">
                <a:avLst/>
              </a:prstGeom>
            </p:spPr>
          </p:pic>
        </p:grpSp>
        <p:pic>
          <p:nvPicPr>
            <p:cNvPr id="3" name="Immagine 2"/>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87597" y="1946783"/>
              <a:ext cx="604326" cy="251400"/>
            </a:xfrm>
            <a:prstGeom prst="rect">
              <a:avLst/>
            </a:prstGeom>
          </p:spPr>
        </p:pic>
      </p:grpSp>
      <p:grpSp>
        <p:nvGrpSpPr>
          <p:cNvPr id="40" name="Gruppo 39"/>
          <p:cNvGrpSpPr/>
          <p:nvPr/>
        </p:nvGrpSpPr>
        <p:grpSpPr>
          <a:xfrm>
            <a:off x="8373097" y="2873152"/>
            <a:ext cx="2356712" cy="3333697"/>
            <a:chOff x="8373097" y="2873152"/>
            <a:chExt cx="2356712" cy="3333697"/>
          </a:xfrm>
        </p:grpSpPr>
        <p:pic>
          <p:nvPicPr>
            <p:cNvPr id="4" name="Immagine 3"/>
            <p:cNvPicPr>
              <a:picLocks noChangeAspect="1"/>
            </p:cNvPicPr>
            <p:nvPr/>
          </p:nvPicPr>
          <p:blipFill>
            <a:blip r:embed="rId15"/>
            <a:stretch>
              <a:fillRect/>
            </a:stretch>
          </p:blipFill>
          <p:spPr>
            <a:xfrm>
              <a:off x="9064487" y="4541527"/>
              <a:ext cx="1665322" cy="1665322"/>
            </a:xfrm>
            <a:prstGeom prst="rect">
              <a:avLst/>
            </a:prstGeom>
          </p:spPr>
        </p:pic>
        <p:grpSp>
          <p:nvGrpSpPr>
            <p:cNvPr id="10" name="Gruppo 9"/>
            <p:cNvGrpSpPr/>
            <p:nvPr/>
          </p:nvGrpSpPr>
          <p:grpSpPr>
            <a:xfrm>
              <a:off x="8373097" y="2873152"/>
              <a:ext cx="910050" cy="1500302"/>
              <a:chOff x="8373097" y="2877898"/>
              <a:chExt cx="910050" cy="1500302"/>
            </a:xfrm>
          </p:grpSpPr>
          <p:cxnSp>
            <p:nvCxnSpPr>
              <p:cNvPr id="25" name="Connettore 2 24"/>
              <p:cNvCxnSpPr/>
              <p:nvPr/>
            </p:nvCxnSpPr>
            <p:spPr>
              <a:xfrm>
                <a:off x="9283147" y="2877898"/>
                <a:ext cx="0" cy="1500302"/>
              </a:xfrm>
              <a:prstGeom prst="straightConnector1">
                <a:avLst/>
              </a:prstGeom>
              <a:ln w="57150">
                <a:prstDash val="dash"/>
                <a:tailEnd type="triangle"/>
              </a:ln>
            </p:spPr>
            <p:style>
              <a:lnRef idx="1">
                <a:schemeClr val="accent1"/>
              </a:lnRef>
              <a:fillRef idx="0">
                <a:schemeClr val="accent1"/>
              </a:fillRef>
              <a:effectRef idx="0">
                <a:schemeClr val="accent1"/>
              </a:effectRef>
              <a:fontRef idx="minor">
                <a:schemeClr val="tx1"/>
              </a:fontRef>
            </p:style>
          </p:cxnSp>
          <p:pic>
            <p:nvPicPr>
              <p:cNvPr id="34" name="Immagine 3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8373097" y="2970995"/>
                <a:ext cx="837653" cy="837653"/>
              </a:xfrm>
              <a:prstGeom prst="rect">
                <a:avLst/>
              </a:prstGeom>
            </p:spPr>
          </p:pic>
        </p:grpSp>
        <p:pic>
          <p:nvPicPr>
            <p:cNvPr id="39" name="Immagine 38"/>
            <p:cNvPicPr>
              <a:picLocks noChangeAspect="1"/>
            </p:cNvPicPr>
            <p:nvPr/>
          </p:nvPicPr>
          <p:blipFill>
            <a:blip r:embed="rId10">
              <a:extLst>
                <a:ext uri="{28A0092B-C50C-407E-A947-70E740481C1C}">
                  <a14:useLocalDpi xmlns:a14="http://schemas.microsoft.com/office/drawing/2010/main"/>
                </a:ext>
              </a:extLst>
            </a:blip>
            <a:stretch>
              <a:fillRect/>
            </a:stretch>
          </p:blipFill>
          <p:spPr>
            <a:xfrm flipH="1">
              <a:off x="8534100" y="3861575"/>
              <a:ext cx="501954" cy="501954"/>
            </a:xfrm>
            <a:prstGeom prst="rect">
              <a:avLst/>
            </a:prstGeom>
          </p:spPr>
        </p:pic>
      </p:grpSp>
      <p:sp>
        <p:nvSpPr>
          <p:cNvPr id="41" name="CasellaDiTesto 40"/>
          <p:cNvSpPr txBox="1"/>
          <p:nvPr/>
        </p:nvSpPr>
        <p:spPr>
          <a:xfrm>
            <a:off x="10467833" y="3057099"/>
            <a:ext cx="184731" cy="369332"/>
          </a:xfrm>
          <a:prstGeom prst="rect">
            <a:avLst/>
          </a:prstGeom>
          <a:noFill/>
        </p:spPr>
        <p:txBody>
          <a:bodyPr wrap="none" rtlCol="0">
            <a:spAutoFit/>
          </a:bodyPr>
          <a:lstStyle/>
          <a:p>
            <a:endParaRPr lang="it-IT"/>
          </a:p>
        </p:txBody>
      </p:sp>
      <p:grpSp>
        <p:nvGrpSpPr>
          <p:cNvPr id="44" name="Gruppo 43"/>
          <p:cNvGrpSpPr/>
          <p:nvPr/>
        </p:nvGrpSpPr>
        <p:grpSpPr>
          <a:xfrm>
            <a:off x="6894920" y="87073"/>
            <a:ext cx="1967243" cy="1669956"/>
            <a:chOff x="1328172" y="4685769"/>
            <a:chExt cx="1967243" cy="1669956"/>
          </a:xfrm>
        </p:grpSpPr>
        <p:pic>
          <p:nvPicPr>
            <p:cNvPr id="42" name="Immagine 4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1328172" y="4685769"/>
              <a:ext cx="1967243" cy="1669956"/>
            </a:xfrm>
            <a:prstGeom prst="rect">
              <a:avLst/>
            </a:prstGeom>
          </p:spPr>
        </p:pic>
        <p:sp>
          <p:nvSpPr>
            <p:cNvPr id="43" name="CasellaDiTesto 42"/>
            <p:cNvSpPr txBox="1"/>
            <p:nvPr/>
          </p:nvSpPr>
          <p:spPr>
            <a:xfrm>
              <a:off x="1618435" y="4972995"/>
              <a:ext cx="1324664" cy="923330"/>
            </a:xfrm>
            <a:prstGeom prst="rect">
              <a:avLst/>
            </a:prstGeom>
            <a:noFill/>
          </p:spPr>
          <p:txBody>
            <a:bodyPr wrap="square" rtlCol="0">
              <a:spAutoFit/>
            </a:bodyPr>
            <a:lstStyle/>
            <a:p>
              <a:r>
                <a:rPr lang="it-IT" b="1" smtClean="0">
                  <a:solidFill>
                    <a:schemeClr val="bg1"/>
                  </a:solidFill>
                  <a:latin typeface="+mj-lt"/>
                </a:rPr>
                <a:t>I </a:t>
              </a:r>
              <a:r>
                <a:rPr lang="it-IT" b="1" err="1" smtClean="0">
                  <a:solidFill>
                    <a:schemeClr val="bg1"/>
                  </a:solidFill>
                  <a:latin typeface="+mj-lt"/>
                </a:rPr>
                <a:t>will</a:t>
              </a:r>
              <a:r>
                <a:rPr lang="it-IT" b="1" smtClean="0">
                  <a:solidFill>
                    <a:schemeClr val="bg1"/>
                  </a:solidFill>
                  <a:latin typeface="+mj-lt"/>
                </a:rPr>
                <a:t> </a:t>
              </a:r>
              <a:r>
                <a:rPr lang="it-IT" b="1" err="1" smtClean="0">
                  <a:solidFill>
                    <a:schemeClr val="bg1"/>
                  </a:solidFill>
                  <a:latin typeface="+mj-lt"/>
                </a:rPr>
                <a:t>check</a:t>
              </a:r>
              <a:r>
                <a:rPr lang="it-IT" b="1" smtClean="0">
                  <a:solidFill>
                    <a:schemeClr val="bg1"/>
                  </a:solidFill>
                  <a:latin typeface="+mj-lt"/>
                </a:rPr>
                <a:t> </a:t>
              </a:r>
            </a:p>
            <a:p>
              <a:r>
                <a:rPr lang="it-IT" b="1" err="1" smtClean="0">
                  <a:solidFill>
                    <a:schemeClr val="bg1"/>
                  </a:solidFill>
                  <a:latin typeface="+mj-lt"/>
                </a:rPr>
                <a:t>it</a:t>
              </a:r>
              <a:r>
                <a:rPr lang="it-IT" b="1" smtClean="0">
                  <a:solidFill>
                    <a:schemeClr val="bg1"/>
                  </a:solidFill>
                  <a:latin typeface="+mj-lt"/>
                </a:rPr>
                <a:t> </a:t>
              </a:r>
              <a:r>
                <a:rPr lang="it-IT" b="1" err="1" smtClean="0">
                  <a:solidFill>
                    <a:schemeClr val="bg1"/>
                  </a:solidFill>
                  <a:latin typeface="+mj-lt"/>
                </a:rPr>
                <a:t>again</a:t>
              </a:r>
              <a:r>
                <a:rPr lang="it-IT" b="1" smtClean="0">
                  <a:solidFill>
                    <a:schemeClr val="bg1"/>
                  </a:solidFill>
                  <a:latin typeface="+mj-lt"/>
                </a:rPr>
                <a:t> in </a:t>
              </a:r>
            </a:p>
            <a:p>
              <a:r>
                <a:rPr lang="it-IT" b="1" smtClean="0">
                  <a:solidFill>
                    <a:schemeClr val="bg1"/>
                  </a:solidFill>
                  <a:latin typeface="+mj-lt"/>
                </a:rPr>
                <a:t>2 </a:t>
              </a:r>
              <a:r>
                <a:rPr lang="it-IT" b="1" err="1" smtClean="0">
                  <a:solidFill>
                    <a:schemeClr val="bg1"/>
                  </a:solidFill>
                  <a:latin typeface="+mj-lt"/>
                </a:rPr>
                <a:t>days</a:t>
              </a:r>
              <a:r>
                <a:rPr lang="it-IT" b="1" smtClean="0">
                  <a:solidFill>
                    <a:schemeClr val="bg1"/>
                  </a:solidFill>
                  <a:latin typeface="+mj-lt"/>
                </a:rPr>
                <a:t>..</a:t>
              </a:r>
              <a:endParaRPr lang="it-IT" b="1">
                <a:solidFill>
                  <a:schemeClr val="bg1"/>
                </a:solidFill>
                <a:latin typeface="+mj-lt"/>
              </a:endParaRPr>
            </a:p>
          </p:txBody>
        </p:sp>
      </p:grpSp>
    </p:spTree>
    <p:extLst>
      <p:ext uri="{BB962C8B-B14F-4D97-AF65-F5344CB8AC3E}">
        <p14:creationId xmlns:p14="http://schemas.microsoft.com/office/powerpoint/2010/main" val="1441132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dissolve">
                                      <p:cBhvr>
                                        <p:cTn id="7" dur="500"/>
                                        <p:tgtEl>
                                          <p:spTgt spid="22"/>
                                        </p:tgtEl>
                                      </p:cBhvr>
                                    </p:animEffect>
                                  </p:childTnLst>
                                </p:cTn>
                              </p:par>
                              <p:par>
                                <p:cTn id="8" presetID="9"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dissolve">
                                      <p:cBhvr>
                                        <p:cTn id="10" dur="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dissolve">
                                      <p:cBhvr>
                                        <p:cTn id="15" dur="10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dissolve">
                                      <p:cBhvr>
                                        <p:cTn id="20" dur="125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Effect transition="in" filter="dissolve">
                                      <p:cBhvr>
                                        <p:cTn id="25" dur="1000"/>
                                        <p:tgtEl>
                                          <p:spTgt spid="26"/>
                                        </p:tgtEl>
                                      </p:cBhvr>
                                    </p:animEffect>
                                  </p:childTnLst>
                                </p:cTn>
                              </p:par>
                              <p:par>
                                <p:cTn id="26" presetID="9" presetClass="entr" presetSubtype="0"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44"/>
                                        </p:tgtEl>
                                        <p:attrNameLst>
                                          <p:attrName>style.visibility</p:attrName>
                                        </p:attrNameLst>
                                      </p:cBhvr>
                                      <p:to>
                                        <p:strVal val="visible"/>
                                      </p:to>
                                    </p:set>
                                    <p:anim calcmode="lin" valueType="num">
                                      <p:cBhvr>
                                        <p:cTn id="33" dur="1000" fill="hold"/>
                                        <p:tgtEl>
                                          <p:spTgt spid="44"/>
                                        </p:tgtEl>
                                        <p:attrNameLst>
                                          <p:attrName>ppt_w</p:attrName>
                                        </p:attrNameLst>
                                      </p:cBhvr>
                                      <p:tavLst>
                                        <p:tav tm="0">
                                          <p:val>
                                            <p:strVal val="#ppt_w*0.70"/>
                                          </p:val>
                                        </p:tav>
                                        <p:tav tm="100000">
                                          <p:val>
                                            <p:strVal val="#ppt_w"/>
                                          </p:val>
                                        </p:tav>
                                      </p:tavLst>
                                    </p:anim>
                                    <p:anim calcmode="lin" valueType="num">
                                      <p:cBhvr>
                                        <p:cTn id="34" dur="1000" fill="hold"/>
                                        <p:tgtEl>
                                          <p:spTgt spid="44"/>
                                        </p:tgtEl>
                                        <p:attrNameLst>
                                          <p:attrName>ppt_h</p:attrName>
                                        </p:attrNameLst>
                                      </p:cBhvr>
                                      <p:tavLst>
                                        <p:tav tm="0">
                                          <p:val>
                                            <p:strVal val="#ppt_h"/>
                                          </p:val>
                                        </p:tav>
                                        <p:tav tm="100000">
                                          <p:val>
                                            <p:strVal val="#ppt_h"/>
                                          </p:val>
                                        </p:tav>
                                      </p:tavLst>
                                    </p:anim>
                                    <p:animEffect transition="in" filter="fade">
                                      <p:cBhvr>
                                        <p:cTn id="35" dur="1000"/>
                                        <p:tgtEl>
                                          <p:spTgt spid="44"/>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nodeType="clickEffect">
                                  <p:stCondLst>
                                    <p:cond delay="0"/>
                                  </p:stCondLst>
                                  <p:childTnLst>
                                    <p:set>
                                      <p:cBhvr>
                                        <p:cTn id="39" dur="1" fill="hold">
                                          <p:stCondLst>
                                            <p:cond delay="0"/>
                                          </p:stCondLst>
                                        </p:cTn>
                                        <p:tgtEl>
                                          <p:spTgt spid="2"/>
                                        </p:tgtEl>
                                        <p:attrNameLst>
                                          <p:attrName>style.visibility</p:attrName>
                                        </p:attrNameLst>
                                      </p:cBhvr>
                                      <p:to>
                                        <p:strVal val="visible"/>
                                      </p:to>
                                    </p:set>
                                    <p:animEffect transition="in" filter="circle(in)">
                                      <p:cBhvr>
                                        <p:cTn id="40" dur="1250"/>
                                        <p:tgtEl>
                                          <p:spTgt spid="2"/>
                                        </p:tgtEl>
                                      </p:cBhvr>
                                    </p:animEffect>
                                  </p:childTnLst>
                                </p:cTn>
                              </p:par>
                            </p:childTnLst>
                          </p:cTn>
                        </p:par>
                      </p:childTnLst>
                    </p:cTn>
                  </p:par>
                  <p:par>
                    <p:cTn id="41" fill="hold">
                      <p:stCondLst>
                        <p:cond delay="indefinite"/>
                      </p:stCondLst>
                      <p:childTnLst>
                        <p:par>
                          <p:cTn id="42" fill="hold">
                            <p:stCondLst>
                              <p:cond delay="0"/>
                            </p:stCondLst>
                            <p:childTnLst>
                              <p:par>
                                <p:cTn id="43" presetID="41" presetClass="path" presetSubtype="0" accel="50000" decel="50000" fill="hold" nodeType="clickEffect">
                                  <p:stCondLst>
                                    <p:cond delay="0"/>
                                  </p:stCondLst>
                                  <p:childTnLst>
                                    <p:animMotion origin="layout" path="M -4.58333E-6 2.22222E-6 C 0.00717 -0.01551 0.03217 -0.03033 0.04128 -0.03033 C 0.09688 -0.03033 0.1543 0.20879 0.1543 0.44838 C 0.1543 0.32754 0.18308 0.20879 0.21003 0.20879 C 0.23881 0.20879 0.26563 0.3294 0.26563 0.44838 C 0.26563 0.38889 0.27982 0.32754 0.29428 0.32754 C 0.3086 0.32754 0.32305 0.38703 0.32305 0.44838 C 0.32305 0.41759 0.33021 0.38889 0.33724 0.38889 C 0.34467 0.38889 0.35157 0.41921 0.35157 0.44838 C 0.35157 0.43264 0.35508 0.41759 0.35886 0.41759 C 0.36068 0.41759 0.36602 0.4331 0.36602 0.44838 C 0.36602 0.44074 0.36797 0.43264 0.36967 0.43264 C 0.36967 0.43078 0.37305 0.44028 0.37305 0.44838 C 0.37305 0.44421 0.37305 0.44074 0.37487 0.44074 C 0.37487 0.44236 0.37683 0.44467 0.37683 0.44838 C 0.37683 0.44653 0.37683 0.44421 0.37683 0.44236 C 0.37865 0.44236 0.37865 0.44421 0.37865 0.44653 C 0.3806 0.44653 0.3806 0.44467 0.3806 0.44236 C 0.38256 0.44236 0.38256 0.44421 0.38256 0.44653 " pathEditMode="relative" rAng="0" ptsTypes="AAAAAAAAAAAAAAAAAAA">
                                      <p:cBhvr>
                                        <p:cTn id="44" dur="2500" fill="hold"/>
                                        <p:tgtEl>
                                          <p:spTgt spid="22"/>
                                        </p:tgtEl>
                                        <p:attrNameLst>
                                          <p:attrName>ppt_x</p:attrName>
                                          <p:attrName>ppt_y</p:attrName>
                                        </p:attrNameLst>
                                      </p:cBhvr>
                                      <p:rCtr x="19128" y="20903"/>
                                    </p:animMotion>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750"/>
                                        <p:tgtEl>
                                          <p:spTgt spid="30"/>
                                        </p:tgtEl>
                                      </p:cBhvr>
                                    </p:animEffect>
                                    <p:set>
                                      <p:cBhvr>
                                        <p:cTn id="49" dur="1" fill="hold">
                                          <p:stCondLst>
                                            <p:cond delay="749"/>
                                          </p:stCondLst>
                                        </p:cTn>
                                        <p:tgtEl>
                                          <p:spTgt spid="30"/>
                                        </p:tgtEl>
                                        <p:attrNameLst>
                                          <p:attrName>style.visibility</p:attrName>
                                        </p:attrNameLst>
                                      </p:cBhvr>
                                      <p:to>
                                        <p:strVal val="hidden"/>
                                      </p:to>
                                    </p:set>
                                  </p:childTnLst>
                                </p:cTn>
                              </p:par>
                              <p:par>
                                <p:cTn id="50" presetID="9" presetClass="entr" presetSubtype="0" fill="hold"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dissolve">
                                      <p:cBhvr>
                                        <p:cTn id="52" dur="1000"/>
                                        <p:tgtEl>
                                          <p:spTgt spid="29"/>
                                        </p:tgtEl>
                                      </p:cBhvr>
                                    </p:animEffect>
                                  </p:childTnLst>
                                </p:cTn>
                              </p:par>
                            </p:childTnLst>
                          </p:cTn>
                        </p:par>
                      </p:childTnLst>
                    </p:cTn>
                  </p:par>
                  <p:par>
                    <p:cTn id="53" fill="hold">
                      <p:stCondLst>
                        <p:cond delay="indefinite"/>
                      </p:stCondLst>
                      <p:childTnLst>
                        <p:par>
                          <p:cTn id="54" fill="hold">
                            <p:stCondLst>
                              <p:cond delay="0"/>
                            </p:stCondLst>
                            <p:childTnLst>
                              <p:par>
                                <p:cTn id="55" presetID="9" presetClass="exit" presetSubtype="0" fill="hold" nodeType="clickEffect">
                                  <p:stCondLst>
                                    <p:cond delay="0"/>
                                  </p:stCondLst>
                                  <p:childTnLst>
                                    <p:animEffect transition="out" filter="dissolve">
                                      <p:cBhvr>
                                        <p:cTn id="56" dur="500"/>
                                        <p:tgtEl>
                                          <p:spTgt spid="30"/>
                                        </p:tgtEl>
                                      </p:cBhvr>
                                    </p:animEffect>
                                    <p:set>
                                      <p:cBhvr>
                                        <p:cTn id="57" dur="1" fill="hold">
                                          <p:stCondLst>
                                            <p:cond delay="499"/>
                                          </p:stCondLst>
                                        </p:cTn>
                                        <p:tgtEl>
                                          <p:spTgt spid="30"/>
                                        </p:tgtEl>
                                        <p:attrNameLst>
                                          <p:attrName>style.visibility</p:attrName>
                                        </p:attrNameLst>
                                      </p:cBhvr>
                                      <p:to>
                                        <p:strVal val="hidden"/>
                                      </p:to>
                                    </p:set>
                                  </p:childTnLst>
                                </p:cTn>
                              </p:par>
                              <p:par>
                                <p:cTn id="58" presetID="9" presetClass="entr" presetSubtype="0" fill="hold" nodeType="with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dissolv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31"/>
                                        </p:tgtEl>
                                        <p:attrNameLst>
                                          <p:attrName>style.visibility</p:attrName>
                                        </p:attrNameLst>
                                      </p:cBhvr>
                                      <p:to>
                                        <p:strVal val="visible"/>
                                      </p:to>
                                    </p:set>
                                    <p:animEffect transition="in" filter="fade">
                                      <p:cBhvr>
                                        <p:cTn id="65" dur="1000"/>
                                        <p:tgtEl>
                                          <p:spTgt spid="31"/>
                                        </p:tgtEl>
                                      </p:cBhvr>
                                    </p:animEffect>
                                  </p:childTnLst>
                                </p:cTn>
                              </p:par>
                              <p:par>
                                <p:cTn id="66" presetID="0" presetClass="path" presetSubtype="0" accel="50000" decel="50000" fill="hold" nodeType="withEffect">
                                  <p:stCondLst>
                                    <p:cond delay="0"/>
                                  </p:stCondLst>
                                  <p:childTnLst>
                                    <p:animMotion origin="layout" path="M 8.54167E-6 -4.81481E-6 L 8.54167E-6 -4.81481E-6 C -0.0263 0.03565 -0.02083 0.02871 -0.05494 0.07153 C -0.08346 0.10741 -0.10325 0.13195 -0.1332 0.16505 C -0.15064 0.18426 -0.18945 0.22315 -0.20598 0.23889 C -0.21822 0.25047 -0.23098 0.26042 -0.24296 0.27269 C -0.25078 0.28056 -0.25846 0.28935 -0.2664 0.29653 C -0.29335 0.32037 -0.28229 0.30787 -0.30234 0.32246 C -0.30455 0.32408 -0.30663 0.32662 -0.30898 0.32848 C -0.31119 0.3301 -0.31354 0.33102 -0.31575 0.33241 L -0.31913 0.33426 C -0.32018 0.33496 -0.32122 0.33588 -0.32239 0.33635 C -0.32838 0.33843 -0.33463 0.33889 -0.34036 0.34236 C -0.34257 0.34375 -0.34479 0.34537 -0.347 0.3463 C -0.3526 0.34861 -0.35833 0.34954 -0.3638 0.35232 C -0.36887 0.35486 -0.37343 0.35949 -0.37838 0.36227 C -0.3832 0.36482 -0.38801 0.36644 -0.39296 0.36829 C -0.40507 0.37246 -0.40676 0.37223 -0.41874 0.37431 C -0.42734 0.37292 -0.43593 0.37246 -0.44439 0.37014 C -0.44583 0.36991 -0.44661 0.36713 -0.44778 0.36621 C -0.44921 0.36505 -0.45078 0.36505 -0.45234 0.36412 C -0.45338 0.36366 -0.45455 0.36297 -0.45559 0.36227 C -0.45859 0.34653 -0.45663 0.35973 -0.45559 0.32639 C -0.45559 0.32315 -0.45559 0.31968 -0.45559 0.31644 L -0.46341 0.33033 L -0.45338 0.31435 " pathEditMode="relative" ptsTypes="AAAAAAAAAAAAAAAAAAAAAAAAAA">
                                      <p:cBhvr>
                                        <p:cTn id="67" dur="2000" fill="hold"/>
                                        <p:tgtEl>
                                          <p:spTgt spid="20"/>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grpSp>
        <p:nvGrpSpPr>
          <p:cNvPr id="9" name="Gruppo 8"/>
          <p:cNvGrpSpPr/>
          <p:nvPr/>
        </p:nvGrpSpPr>
        <p:grpSpPr>
          <a:xfrm>
            <a:off x="4599981" y="1546348"/>
            <a:ext cx="4612839" cy="4064790"/>
            <a:chOff x="596241" y="2002567"/>
            <a:chExt cx="4612839" cy="4064790"/>
          </a:xfrm>
        </p:grpSpPr>
        <p:grpSp>
          <p:nvGrpSpPr>
            <p:cNvPr id="6" name="Gruppo 5"/>
            <p:cNvGrpSpPr/>
            <p:nvPr/>
          </p:nvGrpSpPr>
          <p:grpSpPr>
            <a:xfrm>
              <a:off x="2301142" y="2002567"/>
              <a:ext cx="2907938" cy="1900144"/>
              <a:chOff x="2301142" y="2002567"/>
              <a:chExt cx="2907938" cy="1900144"/>
            </a:xfrm>
          </p:grpSpPr>
          <p:pic>
            <p:nvPicPr>
              <p:cNvPr id="13" name="Immagin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1142" y="2002567"/>
                <a:ext cx="2636497" cy="1900144"/>
              </a:xfrm>
              <a:prstGeom prst="rect">
                <a:avLst/>
              </a:prstGeom>
            </p:spPr>
          </p:pic>
          <p:sp>
            <p:nvSpPr>
              <p:cNvPr id="11" name="CasellaDiTesto 10"/>
              <p:cNvSpPr txBox="1"/>
              <p:nvPr/>
            </p:nvSpPr>
            <p:spPr>
              <a:xfrm>
                <a:off x="2948888" y="2214435"/>
                <a:ext cx="2260192" cy="1200329"/>
              </a:xfrm>
              <a:prstGeom prst="rect">
                <a:avLst/>
              </a:prstGeom>
              <a:noFill/>
            </p:spPr>
            <p:txBody>
              <a:bodyPr wrap="square" rtlCol="0">
                <a:spAutoFit/>
              </a:bodyPr>
              <a:lstStyle/>
              <a:p>
                <a:r>
                  <a:rPr lang="it-IT" sz="2400" b="1" smtClean="0">
                    <a:solidFill>
                      <a:schemeClr val="bg1"/>
                    </a:solidFill>
                    <a:latin typeface="+mj-lt"/>
                  </a:rPr>
                  <a:t>I </a:t>
                </a:r>
                <a:r>
                  <a:rPr lang="it-IT" sz="2400" b="1" err="1" smtClean="0">
                    <a:solidFill>
                      <a:schemeClr val="bg1"/>
                    </a:solidFill>
                    <a:latin typeface="+mj-lt"/>
                  </a:rPr>
                  <a:t>could</a:t>
                </a:r>
                <a:r>
                  <a:rPr lang="it-IT" sz="2400" b="1" smtClean="0">
                    <a:solidFill>
                      <a:schemeClr val="bg1"/>
                    </a:solidFill>
                    <a:latin typeface="+mj-lt"/>
                  </a:rPr>
                  <a:t> use </a:t>
                </a:r>
              </a:p>
              <a:p>
                <a:r>
                  <a:rPr lang="it-IT" sz="2400" b="1" smtClean="0">
                    <a:solidFill>
                      <a:schemeClr val="bg1"/>
                    </a:solidFill>
                    <a:latin typeface="+mj-lt"/>
                  </a:rPr>
                  <a:t>a Smart </a:t>
                </a:r>
                <a:r>
                  <a:rPr lang="it-IT" sz="2400" b="1" err="1" smtClean="0">
                    <a:solidFill>
                      <a:schemeClr val="bg1"/>
                    </a:solidFill>
                    <a:latin typeface="+mj-lt"/>
                  </a:rPr>
                  <a:t>Contract</a:t>
                </a:r>
                <a:r>
                  <a:rPr lang="it-IT" sz="2400" b="1" smtClean="0">
                    <a:solidFill>
                      <a:schemeClr val="bg1"/>
                    </a:solidFill>
                    <a:latin typeface="+mj-lt"/>
                  </a:rPr>
                  <a:t>!</a:t>
                </a:r>
                <a:endParaRPr lang="it-IT" sz="2400" b="1">
                  <a:solidFill>
                    <a:schemeClr val="bg1"/>
                  </a:solidFill>
                  <a:latin typeface="+mj-lt"/>
                </a:endParaRPr>
              </a:p>
            </p:txBody>
          </p:sp>
        </p:grpSp>
        <p:pic>
          <p:nvPicPr>
            <p:cNvPr id="16" name="Immagine 15"/>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96241" y="3787069"/>
              <a:ext cx="2380071" cy="2280288"/>
            </a:xfrm>
            <a:prstGeom prst="rect">
              <a:avLst/>
            </a:prstGeom>
          </p:spPr>
        </p:pic>
        <p:pic>
          <p:nvPicPr>
            <p:cNvPr id="12" name="Immagin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7876" y="2091046"/>
              <a:ext cx="1645835" cy="1574210"/>
            </a:xfrm>
            <a:prstGeom prst="rect">
              <a:avLst/>
            </a:prstGeom>
          </p:spPr>
        </p:pic>
        <p:pic>
          <p:nvPicPr>
            <p:cNvPr id="32" name="Immagine 31"/>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rot="1248540">
              <a:off x="1536336" y="2575724"/>
              <a:ext cx="408914" cy="499372"/>
            </a:xfrm>
            <a:prstGeom prst="rect">
              <a:avLst/>
            </a:prstGeom>
          </p:spPr>
        </p:pic>
        <p:pic>
          <p:nvPicPr>
            <p:cNvPr id="14" name="Immagine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41713" y="4515085"/>
              <a:ext cx="598706" cy="572651"/>
            </a:xfrm>
            <a:prstGeom prst="rect">
              <a:avLst/>
            </a:prstGeom>
          </p:spPr>
        </p:pic>
      </p:grpSp>
      <p:grpSp>
        <p:nvGrpSpPr>
          <p:cNvPr id="15" name="Gruppo 14"/>
          <p:cNvGrpSpPr/>
          <p:nvPr/>
        </p:nvGrpSpPr>
        <p:grpSpPr>
          <a:xfrm>
            <a:off x="4483041" y="938794"/>
            <a:ext cx="7452582" cy="5468933"/>
            <a:chOff x="4242601" y="916227"/>
            <a:chExt cx="7452582" cy="5468933"/>
          </a:xfrm>
        </p:grpSpPr>
        <p:cxnSp>
          <p:nvCxnSpPr>
            <p:cNvPr id="17" name="Connettore 2 16"/>
            <p:cNvCxnSpPr/>
            <p:nvPr/>
          </p:nvCxnSpPr>
          <p:spPr>
            <a:xfrm>
              <a:off x="4242601" y="3794322"/>
              <a:ext cx="2551812" cy="219"/>
            </a:xfrm>
            <a:prstGeom prst="straightConnector1">
              <a:avLst/>
            </a:prstGeom>
            <a:ln w="571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8" name="Immagin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5592" y="916227"/>
              <a:ext cx="3429591" cy="1426710"/>
            </a:xfrm>
            <a:prstGeom prst="rect">
              <a:avLst/>
            </a:prstGeom>
          </p:spPr>
        </p:pic>
        <p:pic>
          <p:nvPicPr>
            <p:cNvPr id="19" name="Immagine 18"/>
            <p:cNvPicPr>
              <a:picLocks noChangeAspect="1"/>
            </p:cNvPicPr>
            <p:nvPr/>
          </p:nvPicPr>
          <p:blipFill rotWithShape="1">
            <a:blip r:embed="rId6">
              <a:extLst>
                <a:ext uri="{28A0092B-C50C-407E-A947-70E740481C1C}">
                  <a14:useLocalDpi xmlns:a14="http://schemas.microsoft.com/office/drawing/2010/main" val="0"/>
                </a:ext>
              </a:extLst>
            </a:blip>
            <a:srcRect l="50818"/>
            <a:stretch/>
          </p:blipFill>
          <p:spPr>
            <a:xfrm>
              <a:off x="4992578" y="1863394"/>
              <a:ext cx="1308308" cy="1670421"/>
            </a:xfrm>
            <a:prstGeom prst="rect">
              <a:avLst/>
            </a:prstGeom>
          </p:spPr>
        </p:pic>
        <p:pic>
          <p:nvPicPr>
            <p:cNvPr id="20" name="Immagin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537700" y="4426820"/>
              <a:ext cx="2914739" cy="1958340"/>
            </a:xfrm>
            <a:prstGeom prst="rect">
              <a:avLst/>
            </a:prstGeom>
          </p:spPr>
        </p:pic>
        <p:cxnSp>
          <p:nvCxnSpPr>
            <p:cNvPr id="21" name="Connettore 2 20"/>
            <p:cNvCxnSpPr/>
            <p:nvPr/>
          </p:nvCxnSpPr>
          <p:spPr>
            <a:xfrm>
              <a:off x="9940950" y="2793210"/>
              <a:ext cx="6141" cy="1481210"/>
            </a:xfrm>
            <a:prstGeom prst="straightConnector1">
              <a:avLst/>
            </a:prstGeom>
            <a:ln w="57150">
              <a:solidFill>
                <a:srgbClr val="FFC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Parentesi graffa aperta 21"/>
            <p:cNvSpPr/>
            <p:nvPr/>
          </p:nvSpPr>
          <p:spPr>
            <a:xfrm>
              <a:off x="7074939" y="1523781"/>
              <a:ext cx="1000153" cy="4511040"/>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it-IT"/>
            </a:p>
          </p:txBody>
        </p:sp>
      </p:grpSp>
    </p:spTree>
    <p:extLst>
      <p:ext uri="{BB962C8B-B14F-4D97-AF65-F5344CB8AC3E}">
        <p14:creationId xmlns:p14="http://schemas.microsoft.com/office/powerpoint/2010/main" val="257691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5E-6 -2.22222E-6 L -0.31797 0.00046 " pathEditMode="relative" rAng="0" ptsTypes="AA">
                                      <p:cBhvr>
                                        <p:cTn id="6" dur="2000" fill="hold"/>
                                        <p:tgtEl>
                                          <p:spTgt spid="9"/>
                                        </p:tgtEl>
                                        <p:attrNameLst>
                                          <p:attrName>ppt_x</p:attrName>
                                          <p:attrName>ppt_y</p:attrName>
                                        </p:attrNameLst>
                                      </p:cBhvr>
                                      <p:rCtr x="-15859" y="0"/>
                                    </p:animMotion>
                                  </p:childTnLst>
                                </p:cTn>
                              </p:par>
                              <p:par>
                                <p:cTn id="7" presetID="10" presetClass="entr" presetSubtype="0" fill="hold" nodeType="withEffect">
                                  <p:stCondLst>
                                    <p:cond delay="1500"/>
                                  </p:stCondLst>
                                  <p:childTnLst>
                                    <p:set>
                                      <p:cBhvr>
                                        <p:cTn id="8" dur="1" fill="hold">
                                          <p:stCondLst>
                                            <p:cond delay="0"/>
                                          </p:stCondLst>
                                        </p:cTn>
                                        <p:tgtEl>
                                          <p:spTgt spid="15"/>
                                        </p:tgtEl>
                                        <p:attrNameLst>
                                          <p:attrName>style.visibility</p:attrName>
                                        </p:attrNameLst>
                                      </p:cBhvr>
                                      <p:to>
                                        <p:strVal val="visible"/>
                                      </p:to>
                                    </p:set>
                                    <p:animEffect transition="in" filter="fade">
                                      <p:cBhvr>
                                        <p:cTn id="9" dur="1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1400" y="2575561"/>
            <a:ext cx="1981200" cy="82614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0" name="Immagin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18534" y="4270471"/>
            <a:ext cx="1688132" cy="1575590"/>
          </a:xfrm>
          <a:prstGeom prst="rect">
            <a:avLst/>
          </a:prstGeom>
        </p:spPr>
      </p:pic>
      <p:cxnSp>
        <p:nvCxnSpPr>
          <p:cNvPr id="21" name="Connettore 2 20"/>
          <p:cNvCxnSpPr/>
          <p:nvPr/>
        </p:nvCxnSpPr>
        <p:spPr>
          <a:xfrm flipH="1" flipV="1">
            <a:off x="3100915" y="4071327"/>
            <a:ext cx="5431894" cy="1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22" name="Immagine 21"/>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4467439" y="1841224"/>
            <a:ext cx="799053" cy="7990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7412523" y="1442429"/>
            <a:ext cx="694298" cy="694298"/>
          </a:xfrm>
          <a:prstGeom prst="rect">
            <a:avLst/>
          </a:prstGeom>
        </p:spPr>
      </p:pic>
      <p:pic>
        <p:nvPicPr>
          <p:cNvPr id="35" name="Immagine 3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93298" y="2118275"/>
            <a:ext cx="759497" cy="759497"/>
          </a:xfrm>
          <a:prstGeom prst="rect">
            <a:avLst/>
          </a:prstGeom>
        </p:spPr>
      </p:pic>
      <p:pic>
        <p:nvPicPr>
          <p:cNvPr id="23" name="Immagine 2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55903" y="2989105"/>
            <a:ext cx="536197" cy="536197"/>
          </a:xfrm>
          <a:prstGeom prst="rect">
            <a:avLst/>
          </a:prstGeom>
        </p:spPr>
      </p:pic>
      <p:pic>
        <p:nvPicPr>
          <p:cNvPr id="27" name="Immagine 26"/>
          <p:cNvPicPr>
            <a:picLocks noChangeAspect="1"/>
          </p:cNvPicPr>
          <p:nvPr/>
        </p:nvPicPr>
        <p:blipFill rotWithShape="1">
          <a:blip r:embed="rId9">
            <a:extLst>
              <a:ext uri="{28A0092B-C50C-407E-A947-70E740481C1C}">
                <a14:useLocalDpi xmlns:a14="http://schemas.microsoft.com/office/drawing/2010/main" val="0"/>
              </a:ext>
            </a:extLst>
          </a:blip>
          <a:srcRect l="50818"/>
          <a:stretch/>
        </p:blipFill>
        <p:spPr>
          <a:xfrm>
            <a:off x="6050345" y="1557258"/>
            <a:ext cx="1256870" cy="1604746"/>
          </a:xfrm>
          <a:prstGeom prst="rect">
            <a:avLst/>
          </a:prstGeom>
        </p:spPr>
      </p:pic>
      <p:cxnSp>
        <p:nvCxnSpPr>
          <p:cNvPr id="28" name="Connettore 2 27"/>
          <p:cNvCxnSpPr/>
          <p:nvPr/>
        </p:nvCxnSpPr>
        <p:spPr>
          <a:xfrm>
            <a:off x="7794960" y="2548592"/>
            <a:ext cx="1547160" cy="97671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31" name="Immagine 3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094905" y="3519444"/>
            <a:ext cx="2334944" cy="971337"/>
          </a:xfrm>
          <a:prstGeom prst="rect">
            <a:avLst/>
          </a:prstGeom>
        </p:spPr>
      </p:pic>
      <p:pic>
        <p:nvPicPr>
          <p:cNvPr id="12" name="Immagine 11"/>
          <p:cNvPicPr>
            <a:picLocks noChangeAspect="1"/>
          </p:cNvPicPr>
          <p:nvPr/>
        </p:nvPicPr>
        <p:blipFill>
          <a:blip r:embed="rId11"/>
          <a:stretch>
            <a:fillRect/>
          </a:stretch>
        </p:blipFill>
        <p:spPr>
          <a:xfrm>
            <a:off x="6359880" y="4300048"/>
            <a:ext cx="1341902" cy="1341902"/>
          </a:xfrm>
          <a:prstGeom prst="rect">
            <a:avLst/>
          </a:prstGeom>
        </p:spPr>
      </p:pic>
    </p:spTree>
    <p:extLst>
      <p:ext uri="{BB962C8B-B14F-4D97-AF65-F5344CB8AC3E}">
        <p14:creationId xmlns:p14="http://schemas.microsoft.com/office/powerpoint/2010/main" val="2016742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pPr marL="742950" lvl="0" indent="-742950" defTabSz="914400">
              <a:spcBef>
                <a:spcPts val="0"/>
              </a:spcBef>
              <a:defRPr/>
            </a:pPr>
            <a:r>
              <a:rPr lang="en-GB" dirty="0"/>
              <a:t>3.4 </a:t>
            </a:r>
            <a:r>
              <a:rPr lang="en-GB" dirty="0" smtClean="0"/>
              <a:t>	</a:t>
            </a:r>
            <a:r>
              <a:rPr lang="en-GB" sz="4000" dirty="0" smtClean="0"/>
              <a:t>Scenario Example</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cxnSp>
        <p:nvCxnSpPr>
          <p:cNvPr id="15" name="Connettore 2 14"/>
          <p:cNvCxnSpPr/>
          <p:nvPr/>
        </p:nvCxnSpPr>
        <p:spPr>
          <a:xfrm flipV="1">
            <a:off x="3580927" y="2276678"/>
            <a:ext cx="2308660" cy="139913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7927" y="2312629"/>
            <a:ext cx="2174528" cy="2178152"/>
          </a:xfrm>
          <a:prstGeom prst="rect">
            <a:avLst/>
          </a:prstGeom>
        </p:spPr>
      </p:pic>
      <p:pic>
        <p:nvPicPr>
          <p:cNvPr id="29" name="Immagine 28"/>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7534493" y="1149820"/>
            <a:ext cx="694298" cy="694298"/>
          </a:xfrm>
          <a:prstGeom prst="rect">
            <a:avLst/>
          </a:prstGeom>
        </p:spPr>
      </p:pic>
      <p:pic>
        <p:nvPicPr>
          <p:cNvPr id="27" name="Immagine 26"/>
          <p:cNvPicPr>
            <a:picLocks noChangeAspect="1"/>
          </p:cNvPicPr>
          <p:nvPr/>
        </p:nvPicPr>
        <p:blipFill rotWithShape="1">
          <a:blip r:embed="rId5">
            <a:extLst>
              <a:ext uri="{28A0092B-C50C-407E-A947-70E740481C1C}">
                <a14:useLocalDpi xmlns:a14="http://schemas.microsoft.com/office/drawing/2010/main" val="0"/>
              </a:ext>
            </a:extLst>
          </a:blip>
          <a:srcRect l="50818"/>
          <a:stretch/>
        </p:blipFill>
        <p:spPr>
          <a:xfrm>
            <a:off x="6170943" y="921807"/>
            <a:ext cx="1256870" cy="1604746"/>
          </a:xfrm>
          <a:prstGeom prst="rect">
            <a:avLst/>
          </a:prstGeom>
        </p:spPr>
      </p:pic>
      <p:pic>
        <p:nvPicPr>
          <p:cNvPr id="18" name="Immagine 1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413181" y="1432083"/>
            <a:ext cx="1235299" cy="1237358"/>
          </a:xfrm>
          <a:prstGeom prst="rect">
            <a:avLst/>
          </a:prstGeom>
        </p:spPr>
      </p:pic>
      <p:pic>
        <p:nvPicPr>
          <p:cNvPr id="19" name="Immagine 1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48049" y="1807511"/>
            <a:ext cx="304601" cy="304601"/>
          </a:xfrm>
          <a:prstGeom prst="rect">
            <a:avLst/>
          </a:prstGeom>
        </p:spPr>
      </p:pic>
      <p:pic>
        <p:nvPicPr>
          <p:cNvPr id="25" name="Immagine 24"/>
          <p:cNvPicPr>
            <a:picLocks noChangeAspect="1"/>
          </p:cNvPicPr>
          <p:nvPr/>
        </p:nvPicPr>
        <p:blipFill rotWithShape="1">
          <a:blip r:embed="rId5">
            <a:extLst>
              <a:ext uri="{28A0092B-C50C-407E-A947-70E740481C1C}">
                <a14:useLocalDpi xmlns:a14="http://schemas.microsoft.com/office/drawing/2010/main" val="0"/>
              </a:ext>
            </a:extLst>
          </a:blip>
          <a:srcRect r="50000"/>
          <a:stretch/>
        </p:blipFill>
        <p:spPr>
          <a:xfrm>
            <a:off x="6145857" y="4320972"/>
            <a:ext cx="1307041" cy="1641502"/>
          </a:xfrm>
          <a:prstGeom prst="rect">
            <a:avLst/>
          </a:prstGeom>
        </p:spPr>
      </p:pic>
      <p:pic>
        <p:nvPicPr>
          <p:cNvPr id="26" name="Immagine 25"/>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380654" y="4516527"/>
            <a:ext cx="1267826" cy="1269939"/>
          </a:xfrm>
          <a:prstGeom prst="rect">
            <a:avLst/>
          </a:prstGeom>
        </p:spPr>
      </p:pic>
      <p:pic>
        <p:nvPicPr>
          <p:cNvPr id="30" name="Immagine 2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47774" y="4888468"/>
            <a:ext cx="315561" cy="315561"/>
          </a:xfrm>
          <a:prstGeom prst="rect">
            <a:avLst/>
          </a:prstGeom>
        </p:spPr>
      </p:pic>
      <p:cxnSp>
        <p:nvCxnSpPr>
          <p:cNvPr id="32" name="Connettore 2 31"/>
          <p:cNvCxnSpPr/>
          <p:nvPr/>
        </p:nvCxnSpPr>
        <p:spPr>
          <a:xfrm>
            <a:off x="3574514" y="3703232"/>
            <a:ext cx="2315072" cy="123548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Immagine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05298" y="4835246"/>
            <a:ext cx="819316" cy="819316"/>
          </a:xfrm>
          <a:prstGeom prst="rect">
            <a:avLst/>
          </a:prstGeom>
        </p:spPr>
      </p:pic>
    </p:spTree>
    <p:extLst>
      <p:ext uri="{BB962C8B-B14F-4D97-AF65-F5344CB8AC3E}">
        <p14:creationId xmlns:p14="http://schemas.microsoft.com/office/powerpoint/2010/main" val="7588914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1804073" cy="1067385"/>
          </a:xfrm>
        </p:spPr>
        <p:txBody>
          <a:bodyPr>
            <a:noAutofit/>
          </a:bodyPr>
          <a:lstStyle/>
          <a:p>
            <a:pPr marL="742950" indent="-742950" defTabSz="914400">
              <a:spcBef>
                <a:spcPts val="0"/>
              </a:spcBef>
              <a:defRPr/>
            </a:pPr>
            <a:r>
              <a:rPr lang="en-GB" sz="4000" dirty="0" smtClean="0"/>
              <a:t>3.5 </a:t>
            </a:r>
            <a:r>
              <a:rPr lang="en-GB" sz="4000" dirty="0"/>
              <a:t>Traditional </a:t>
            </a:r>
            <a:r>
              <a:rPr lang="en-GB" sz="4000" dirty="0" err="1" smtClean="0"/>
              <a:t>ContractS</a:t>
            </a:r>
            <a:r>
              <a:rPr lang="en-GB" sz="4000" dirty="0" smtClean="0"/>
              <a:t> </a:t>
            </a:r>
            <a:r>
              <a:rPr lang="en-GB" sz="4000" dirty="0"/>
              <a:t>vs. Smart Contracts</a:t>
            </a:r>
            <a:br>
              <a:rPr lang="en-GB" sz="4000" dirty="0"/>
            </a:b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rotWithShape="1">
          <a:blip r:embed="rId4">
            <a:extLst>
              <a:ext uri="{28A0092B-C50C-407E-A947-70E740481C1C}">
                <a14:useLocalDpi xmlns:a14="http://schemas.microsoft.com/office/drawing/2010/main" val="0"/>
              </a:ext>
            </a:extLst>
          </a:blip>
          <a:srcRect t="14619"/>
          <a:stretch/>
        </p:blipFill>
        <p:spPr>
          <a:xfrm>
            <a:off x="2785258" y="1850166"/>
            <a:ext cx="6456306" cy="4408129"/>
          </a:xfrm>
          <a:prstGeom prst="rect">
            <a:avLst/>
          </a:prstGeom>
        </p:spPr>
      </p:pic>
      <p:sp>
        <p:nvSpPr>
          <p:cNvPr id="6" name="Rettangolo 5"/>
          <p:cNvSpPr/>
          <p:nvPr/>
        </p:nvSpPr>
        <p:spPr>
          <a:xfrm>
            <a:off x="2709301" y="1156926"/>
            <a:ext cx="3304110" cy="769441"/>
          </a:xfrm>
          <a:prstGeom prst="rect">
            <a:avLst/>
          </a:prstGeom>
          <a:noFill/>
          <a:ln>
            <a:noFill/>
          </a:ln>
        </p:spPr>
        <p:txBody>
          <a:bodyPr wrap="none" lIns="91440" tIns="45720" rIns="91440" bIns="45720">
            <a:spAutoFit/>
          </a:bodyPr>
          <a:lstStyle/>
          <a:p>
            <a:pPr algn="ctr"/>
            <a:r>
              <a:rPr lang="de-CH" sz="4400" smtClean="0">
                <a:ln w="0"/>
                <a:solidFill>
                  <a:schemeClr val="tx1">
                    <a:lumMod val="75000"/>
                  </a:schemeClr>
                </a:solidFill>
                <a:effectLst>
                  <a:outerShdw blurRad="38100" dist="19050" dir="2700000" algn="tl" rotWithShape="0">
                    <a:schemeClr val="dk1">
                      <a:alpha val="40000"/>
                    </a:schemeClr>
                  </a:outerShdw>
                </a:effectLst>
              </a:rPr>
              <a:t>TRADITIONAL</a:t>
            </a:r>
            <a:endParaRPr lang="de-CH" sz="4400" b="1" spc="50">
              <a:ln w="9525" cmpd="sng">
                <a:solidFill>
                  <a:schemeClr val="accent1"/>
                </a:solidFill>
                <a:prstDash val="solid"/>
              </a:ln>
              <a:solidFill>
                <a:schemeClr val="tx1">
                  <a:lumMod val="75000"/>
                </a:schemeClr>
              </a:solidFill>
              <a:effectLst>
                <a:glow rad="38100">
                  <a:schemeClr val="accent1">
                    <a:alpha val="40000"/>
                  </a:schemeClr>
                </a:glow>
              </a:effectLst>
            </a:endParaRPr>
          </a:p>
        </p:txBody>
      </p:sp>
      <p:sp>
        <p:nvSpPr>
          <p:cNvPr id="11" name="Rettangolo 10"/>
          <p:cNvSpPr/>
          <p:nvPr/>
        </p:nvSpPr>
        <p:spPr>
          <a:xfrm>
            <a:off x="6712142" y="1156925"/>
            <a:ext cx="1830693" cy="769441"/>
          </a:xfrm>
          <a:prstGeom prst="rect">
            <a:avLst/>
          </a:prstGeom>
          <a:noFill/>
          <a:ln>
            <a:noFill/>
          </a:ln>
        </p:spPr>
        <p:txBody>
          <a:bodyPr wrap="none" lIns="91440" tIns="45720" rIns="91440" bIns="45720">
            <a:spAutoFit/>
          </a:bodyPr>
          <a:lstStyle/>
          <a:p>
            <a:pPr algn="ctr"/>
            <a:r>
              <a:rPr lang="de-CH" sz="4400" dirty="0" smtClean="0">
                <a:ln w="0"/>
                <a:solidFill>
                  <a:srgbClr val="FFC000"/>
                </a:solidFill>
                <a:effectLst>
                  <a:outerShdw blurRad="38100" dist="19050" dir="2700000" algn="tl" rotWithShape="0">
                    <a:schemeClr val="dk1">
                      <a:alpha val="40000"/>
                    </a:schemeClr>
                  </a:outerShdw>
                </a:effectLst>
              </a:rPr>
              <a:t>SMART</a:t>
            </a:r>
            <a:endParaRPr lang="de-CH" sz="4400" b="1" spc="50" dirty="0">
              <a:ln w="9525" cmpd="sng">
                <a:solidFill>
                  <a:schemeClr val="accent1"/>
                </a:solidFill>
                <a:prstDash val="solid"/>
              </a:ln>
              <a:solidFill>
                <a:srgbClr val="FFC000"/>
              </a:solidFill>
              <a:effectLst>
                <a:glow rad="38100">
                  <a:schemeClr val="accent1">
                    <a:alpha val="40000"/>
                  </a:schemeClr>
                </a:glow>
              </a:effectLst>
            </a:endParaRPr>
          </a:p>
        </p:txBody>
      </p:sp>
    </p:spTree>
    <p:extLst>
      <p:ext uri="{BB962C8B-B14F-4D97-AF65-F5344CB8AC3E}">
        <p14:creationId xmlns:p14="http://schemas.microsoft.com/office/powerpoint/2010/main" val="20189849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44117"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3.6 A simple WALLET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6" name="Immagin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2413" y="1404357"/>
            <a:ext cx="11580804" cy="5517358"/>
          </a:xfrm>
          <a:prstGeom prst="rect">
            <a:avLst/>
          </a:prstGeom>
        </p:spPr>
      </p:pic>
      <p:cxnSp>
        <p:nvCxnSpPr>
          <p:cNvPr id="4" name="Connettore 2 3"/>
          <p:cNvCxnSpPr/>
          <p:nvPr/>
        </p:nvCxnSpPr>
        <p:spPr>
          <a:xfrm>
            <a:off x="750206" y="3138616"/>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ttore 2 27"/>
          <p:cNvCxnSpPr/>
          <p:nvPr/>
        </p:nvCxnSpPr>
        <p:spPr>
          <a:xfrm>
            <a:off x="725493" y="3908854"/>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Connettore 2 28"/>
          <p:cNvCxnSpPr/>
          <p:nvPr/>
        </p:nvCxnSpPr>
        <p:spPr>
          <a:xfrm>
            <a:off x="1433383" y="4308389"/>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Connettore 2 29"/>
          <p:cNvCxnSpPr/>
          <p:nvPr/>
        </p:nvCxnSpPr>
        <p:spPr>
          <a:xfrm>
            <a:off x="1462215" y="4707925"/>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ttore 2 30"/>
          <p:cNvCxnSpPr/>
          <p:nvPr/>
        </p:nvCxnSpPr>
        <p:spPr>
          <a:xfrm>
            <a:off x="1441620" y="515688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Connettore 2 31"/>
          <p:cNvCxnSpPr/>
          <p:nvPr/>
        </p:nvCxnSpPr>
        <p:spPr>
          <a:xfrm>
            <a:off x="1466333" y="5502877"/>
            <a:ext cx="633750" cy="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9513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subTnLst>
                                    <p:set>
                                      <p:cBhvr override="childStyle">
                                        <p:cTn dur="1" fill="hold" display="0" masterRel="nextClick" afterEffect="1"/>
                                        <p:tgtEl>
                                          <p:spTgt spid="4"/>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subTnLst>
                                    <p:set>
                                      <p:cBhvr override="childStyle">
                                        <p:cTn dur="1" fill="hold" display="0" masterRel="nextClick" afterEffect="1"/>
                                        <p:tgtEl>
                                          <p:spTgt spid="28"/>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subTnLst>
                                    <p:set>
                                      <p:cBhvr override="childStyle">
                                        <p:cTn dur="1" fill="hold" display="0" masterRel="nextClick" afterEffect="1"/>
                                        <p:tgtEl>
                                          <p:spTgt spid="29"/>
                                        </p:tgtEl>
                                        <p:attrNameLst>
                                          <p:attrName>style.visibility</p:attrName>
                                        </p:attrNameLst>
                                      </p:cBhvr>
                                      <p:to>
                                        <p:strVal val="hidden"/>
                                      </p:to>
                                    </p:set>
                                  </p:sub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subTnLst>
                                    <p:set>
                                      <p:cBhvr override="childStyle">
                                        <p:cTn dur="1" fill="hold" display="0" masterRel="nextClick" afterEffect="1"/>
                                        <p:tgtEl>
                                          <p:spTgt spid="30"/>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1" y="2028592"/>
            <a:ext cx="10131425" cy="4557560"/>
          </a:xfrm>
          <a:prstGeom prst="rect">
            <a:avLst/>
          </a:prstGeom>
        </p:spPr>
        <p:txBody>
          <a:bodyPr vert="horz" lIns="91440" tIns="45720" rIns="91440" bIns="45720" rtlCol="0" anchor="ctr">
            <a:normAutofit lnSpcReduction="10000"/>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err="1" smtClean="0">
                <a:latin typeface="+mj-lt"/>
              </a:rPr>
              <a:t>Blockchain</a:t>
            </a:r>
            <a:r>
              <a:rPr lang="en-GB" sz="2800" dirty="0" smtClean="0">
                <a:latin typeface="+mj-lt"/>
              </a:rPr>
              <a:t>	</a:t>
            </a:r>
          </a:p>
          <a:p>
            <a:pPr lvl="1"/>
            <a:r>
              <a:rPr lang="en-GB" sz="2600" dirty="0" smtClean="0">
                <a:latin typeface="+mj-lt"/>
              </a:rPr>
              <a:t>What is a </a:t>
            </a:r>
            <a:r>
              <a:rPr lang="en-GB" sz="2600" dirty="0" err="1" smtClean="0">
                <a:latin typeface="+mj-lt"/>
              </a:rPr>
              <a:t>Blockchain</a:t>
            </a:r>
            <a:r>
              <a:rPr lang="en-GB" sz="2600" dirty="0" smtClean="0">
                <a:latin typeface="+mj-lt"/>
              </a:rPr>
              <a:t>?</a:t>
            </a:r>
          </a:p>
          <a:p>
            <a:pPr lvl="1"/>
            <a:r>
              <a:rPr lang="en-GB" sz="2600" dirty="0" smtClean="0">
                <a:latin typeface="+mj-lt"/>
              </a:rPr>
              <a:t>How does it work?</a:t>
            </a:r>
          </a:p>
          <a:p>
            <a:r>
              <a:rPr lang="en-GB" sz="2800" dirty="0" smtClean="0">
                <a:latin typeface="+mj-lt"/>
              </a:rPr>
              <a:t>Smart Contracts Introduction</a:t>
            </a:r>
          </a:p>
          <a:p>
            <a:pPr lvl="1"/>
            <a:r>
              <a:rPr lang="en-GB" sz="2600" dirty="0" smtClean="0">
                <a:latin typeface="+mj-lt"/>
              </a:rPr>
              <a:t>What is a Smart Contract?</a:t>
            </a:r>
          </a:p>
          <a:p>
            <a:pPr lvl="1"/>
            <a:r>
              <a:rPr lang="en-GB" sz="2600" dirty="0" smtClean="0">
                <a:latin typeface="+mj-lt"/>
              </a:rPr>
              <a:t>Scenario Example</a:t>
            </a:r>
          </a:p>
          <a:p>
            <a:pPr lvl="1"/>
            <a:r>
              <a:rPr lang="en-GB" sz="2600" dirty="0" smtClean="0">
                <a:latin typeface="+mj-lt"/>
              </a:rPr>
              <a:t>Traditional Contracts vs. Smart Contracts</a:t>
            </a:r>
          </a:p>
          <a:p>
            <a:pPr lvl="1"/>
            <a:r>
              <a:rPr lang="en-GB" sz="2600" dirty="0" smtClean="0">
                <a:latin typeface="+mj-lt"/>
              </a:rPr>
              <a:t>Possible applications</a:t>
            </a:r>
          </a:p>
          <a:p>
            <a:pPr lvl="1"/>
            <a:r>
              <a:rPr lang="en-GB" sz="2600" dirty="0" err="1" smtClean="0">
                <a:latin typeface="+mj-lt"/>
              </a:rPr>
              <a:t>Ethereum</a:t>
            </a:r>
            <a:r>
              <a:rPr lang="en-GB" sz="2600" dirty="0" smtClean="0">
                <a:latin typeface="+mj-lt"/>
              </a:rPr>
              <a:t>, </a:t>
            </a:r>
            <a:r>
              <a:rPr lang="en-GB" sz="2600" dirty="0" err="1" smtClean="0">
                <a:latin typeface="+mj-lt"/>
              </a:rPr>
              <a:t>Blockchain</a:t>
            </a:r>
            <a:r>
              <a:rPr lang="en-GB" sz="2600" dirty="0" smtClean="0">
                <a:latin typeface="+mj-lt"/>
              </a:rPr>
              <a:t>-based Platform</a:t>
            </a:r>
          </a:p>
          <a:p>
            <a:pPr lvl="1"/>
            <a:endParaRPr lang="en-GB" sz="2600" dirty="0" smtClean="0">
              <a:latin typeface="+mj-lt"/>
            </a:endParaRP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1876781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868831" y="0"/>
            <a:ext cx="14025600" cy="7012800"/>
          </a:xfrm>
          <a:prstGeom prst="rect">
            <a:avLst/>
          </a:prstGeom>
        </p:spPr>
      </p:pic>
      <p:sp>
        <p:nvSpPr>
          <p:cNvPr id="7" name="Titolo 1"/>
          <p:cNvSpPr>
            <a:spLocks noGrp="1"/>
          </p:cNvSpPr>
          <p:nvPr>
            <p:ph type="title"/>
          </p:nvPr>
        </p:nvSpPr>
        <p:spPr>
          <a:xfrm>
            <a:off x="387927" y="484909"/>
            <a:ext cx="10131425" cy="1067385"/>
          </a:xfrm>
        </p:spPr>
        <p:txBody>
          <a:bodyPr/>
          <a:lstStyle/>
          <a:p>
            <a:r>
              <a:rPr lang="en-GB" dirty="0" smtClean="0"/>
              <a:t>3.7 Possible Applications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92636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Financial services </a:t>
            </a:r>
          </a:p>
          <a:p>
            <a:pPr lvl="1"/>
            <a:r>
              <a:rPr lang="en-GB" sz="4000" dirty="0" smtClean="0">
                <a:latin typeface="+mj-lt"/>
              </a:rPr>
              <a:t>Coupon payments </a:t>
            </a:r>
          </a:p>
          <a:p>
            <a:pPr lvl="1"/>
            <a:r>
              <a:rPr lang="en-GB" sz="4000" dirty="0" smtClean="0">
                <a:latin typeface="+mj-lt"/>
              </a:rPr>
              <a:t>Loans (e.g. Leasing) </a:t>
            </a:r>
          </a:p>
          <a:p>
            <a:r>
              <a:rPr lang="en-GB" sz="4000" dirty="0" smtClean="0">
                <a:latin typeface="+mj-lt"/>
              </a:rPr>
              <a:t>Life sciences </a:t>
            </a:r>
            <a:endParaRPr lang="en-GB" sz="4000" dirty="0">
              <a:latin typeface="+mj-lt"/>
            </a:endParaRPr>
          </a:p>
          <a:p>
            <a:pPr lvl="1"/>
            <a:r>
              <a:rPr lang="en-GB" sz="4000" dirty="0" smtClean="0">
                <a:latin typeface="+mj-lt"/>
              </a:rPr>
              <a:t>Electronic medical records</a:t>
            </a:r>
          </a:p>
          <a:p>
            <a:r>
              <a:rPr lang="en-GB" sz="4000" dirty="0" smtClean="0">
                <a:latin typeface="+mj-lt"/>
              </a:rPr>
              <a:t>Cross-Industry </a:t>
            </a:r>
          </a:p>
          <a:p>
            <a:pPr lvl="1"/>
            <a:r>
              <a:rPr lang="en-GB" sz="4000" dirty="0" smtClean="0">
                <a:latin typeface="+mj-lt"/>
              </a:rPr>
              <a:t>Voting</a:t>
            </a:r>
          </a:p>
          <a:p>
            <a:pPr marL="457200" lvl="1" indent="0">
              <a:buNone/>
            </a:pPr>
            <a:endParaRPr lang="en-GB" sz="4000" dirty="0">
              <a:latin typeface="+mj-lt"/>
            </a:endParaRPr>
          </a:p>
        </p:txBody>
      </p:sp>
    </p:spTree>
    <p:extLst>
      <p:ext uri="{BB962C8B-B14F-4D97-AF65-F5344CB8AC3E}">
        <p14:creationId xmlns:p14="http://schemas.microsoft.com/office/powerpoint/2010/main" val="1257472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119270" y="-1381538"/>
            <a:ext cx="12443791" cy="9332843"/>
          </a:xfrm>
          <a:prstGeom prst="rect">
            <a:avLst/>
          </a:prstGeom>
        </p:spPr>
      </p:pic>
      <p:sp>
        <p:nvSpPr>
          <p:cNvPr id="3" name="Rettangolo 2"/>
          <p:cNvSpPr/>
          <p:nvPr/>
        </p:nvSpPr>
        <p:spPr>
          <a:xfrm>
            <a:off x="2871964" y="3205617"/>
            <a:ext cx="6228565" cy="923330"/>
          </a:xfrm>
          <a:prstGeom prst="rect">
            <a:avLst/>
          </a:prstGeom>
          <a:noFill/>
        </p:spPr>
        <p:txBody>
          <a:bodyPr wrap="none" lIns="91440" tIns="45720" rIns="91440" bIns="45720">
            <a:spAutoFit/>
          </a:bodyPr>
          <a:lstStyle/>
          <a:p>
            <a:pPr algn="ctr"/>
            <a:r>
              <a:rPr lang="de-CH" sz="5400" dirty="0" smtClean="0">
                <a:ln w="0"/>
                <a:effectLst>
                  <a:outerShdw blurRad="38100" dist="19050" dir="2700000" algn="tl" rotWithShape="0">
                    <a:schemeClr val="dk1">
                      <a:alpha val="40000"/>
                    </a:schemeClr>
                  </a:outerShdw>
                </a:effectLst>
              </a:rPr>
              <a:t>IN SMART CONTRACT</a:t>
            </a:r>
            <a:endParaRPr lang="de-CH" sz="5400" dirty="0">
              <a:ln w="0"/>
              <a:effectLst>
                <a:outerShdw blurRad="38100" dist="19050" dir="2700000" algn="tl" rotWithShape="0">
                  <a:schemeClr val="dk1">
                    <a:alpha val="40000"/>
                  </a:schemeClr>
                </a:outerShdw>
              </a:effectLst>
            </a:endParaRPr>
          </a:p>
        </p:txBody>
      </p:sp>
      <p:sp>
        <p:nvSpPr>
          <p:cNvPr id="4" name="Rettangolo 3"/>
          <p:cNvSpPr/>
          <p:nvPr/>
        </p:nvSpPr>
        <p:spPr>
          <a:xfrm>
            <a:off x="1846888" y="1608852"/>
            <a:ext cx="8278715" cy="1754326"/>
          </a:xfrm>
          <a:prstGeom prst="rect">
            <a:avLst/>
          </a:prstGeom>
        </p:spPr>
        <p:txBody>
          <a:bodyPr wrap="square">
            <a:spAutoFit/>
          </a:bodyPr>
          <a:lstStyle/>
          <a:p>
            <a:pPr algn="ctr"/>
            <a:r>
              <a:rPr lang="de-CH" sz="5400" dirty="0" smtClean="0">
                <a:ln w="0"/>
                <a:effectLst>
                  <a:outerShdw blurRad="38100" dist="19050" dir="2700000" algn="tl" rotWithShape="0">
                    <a:schemeClr val="dk1">
                      <a:alpha val="40000"/>
                    </a:schemeClr>
                  </a:outerShdw>
                </a:effectLst>
              </a:rPr>
              <a:t>ATTACKS AND </a:t>
            </a:r>
            <a:endParaRPr lang="de-CH" sz="5400" dirty="0">
              <a:ln w="0"/>
              <a:effectLst>
                <a:outerShdw blurRad="38100" dist="19050" dir="2700000" algn="tl" rotWithShape="0">
                  <a:schemeClr val="dk1">
                    <a:alpha val="40000"/>
                  </a:schemeClr>
                </a:outerShdw>
              </a:effectLst>
            </a:endParaRPr>
          </a:p>
          <a:p>
            <a:pPr algn="ctr"/>
            <a:r>
              <a:rPr lang="de-CH" sz="5400" dirty="0" smtClean="0">
                <a:ln w="0"/>
                <a:effectLst>
                  <a:outerShdw blurRad="38100" dist="19050" dir="2700000" algn="tl" rotWithShape="0">
                    <a:schemeClr val="dk1">
                      <a:alpha val="40000"/>
                    </a:schemeClr>
                  </a:outerShdw>
                </a:effectLst>
              </a:rPr>
              <a:t>SECURITY </a:t>
            </a:r>
            <a:r>
              <a:rPr lang="de-CH" sz="5400" dirty="0">
                <a:ln w="0"/>
                <a:effectLst>
                  <a:outerShdw blurRad="38100" dist="19050" dir="2700000" algn="tl" rotWithShape="0">
                    <a:schemeClr val="dk1">
                      <a:alpha val="40000"/>
                    </a:schemeClr>
                  </a:outerShdw>
                </a:effectLst>
              </a:rPr>
              <a:t>CHALLENGES</a:t>
            </a:r>
          </a:p>
        </p:txBody>
      </p:sp>
    </p:spTree>
    <p:extLst>
      <p:ext uri="{BB962C8B-B14F-4D97-AF65-F5344CB8AC3E}">
        <p14:creationId xmlns:p14="http://schemas.microsoft.com/office/powerpoint/2010/main" val="1917413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
                                        </p:tgtEl>
                                        <p:attrNameLst>
                                          <p:attrName>ppt_y</p:attrName>
                                        </p:attrNameLst>
                                      </p:cBhvr>
                                      <p:tavLst>
                                        <p:tav tm="0">
                                          <p:val>
                                            <p:strVal val="#ppt_y"/>
                                          </p:val>
                                        </p:tav>
                                        <p:tav tm="100000">
                                          <p:val>
                                            <p:strVal val="#ppt_y"/>
                                          </p:val>
                                        </p:tav>
                                      </p:tavLst>
                                    </p:anim>
                                    <p:anim calcmode="lin" valueType="num">
                                      <p:cBhvr>
                                        <p:cTn id="9" dur="500" fill="hold"/>
                                        <p:tgtEl>
                                          <p:spTgt spid="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
                                        </p:tgtEl>
                                      </p:cBhvr>
                                    </p:animEffect>
                                  </p:childTnLst>
                                </p:cTn>
                              </p:par>
                              <p:par>
                                <p:cTn id="12" presetID="41" presetClass="entr" presetSubtype="0" fill="hold" grpId="0" nodeType="withEffect">
                                  <p:stCondLst>
                                    <p:cond delay="0"/>
                                  </p:stCondLst>
                                  <p:iterate type="lt">
                                    <p:tmPct val="10000"/>
                                  </p:iterate>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ppt_x</p:attrName>
                                        </p:attrNameLst>
                                      </p:cBhvr>
                                      <p:tavLst>
                                        <p:tav tm="0">
                                          <p:val>
                                            <p:strVal val="#ppt_x"/>
                                          </p:val>
                                        </p:tav>
                                        <p:tav tm="50000">
                                          <p:val>
                                            <p:strVal val="#ppt_x+.1"/>
                                          </p:val>
                                        </p:tav>
                                        <p:tav tm="100000">
                                          <p:val>
                                            <p:strVal val="#ppt_x"/>
                                          </p:val>
                                        </p:tav>
                                      </p:tavLst>
                                    </p:anim>
                                    <p:anim calcmode="lin" valueType="num">
                                      <p:cBhvr>
                                        <p:cTn id="15" dur="500" fill="hold"/>
                                        <p:tgtEl>
                                          <p:spTgt spid="4"/>
                                        </p:tgtEl>
                                        <p:attrNameLst>
                                          <p:attrName>ppt_y</p:attrName>
                                        </p:attrNameLst>
                                      </p:cBhvr>
                                      <p:tavLst>
                                        <p:tav tm="0">
                                          <p:val>
                                            <p:strVal val="#ppt_y"/>
                                          </p:val>
                                        </p:tav>
                                        <p:tav tm="100000">
                                          <p:val>
                                            <p:strVal val="#ppt_y"/>
                                          </p:val>
                                        </p:tav>
                                      </p:tavLst>
                                    </p:anim>
                                    <p:anim calcmode="lin" valueType="num">
                                      <p:cBhvr>
                                        <p:cTn id="16" dur="500" fill="hold"/>
                                        <p:tgtEl>
                                          <p:spTgt spid="4"/>
                                        </p:tgtEl>
                                        <p:attrNameLst>
                                          <p:attrName>ppt_h</p:attrName>
                                        </p:attrNameLst>
                                      </p:cBhvr>
                                      <p:tavLst>
                                        <p:tav tm="0">
                                          <p:val>
                                            <p:strVal val="#ppt_h/10"/>
                                          </p:val>
                                        </p:tav>
                                        <p:tav tm="50000">
                                          <p:val>
                                            <p:strVal val="#ppt_h+.01"/>
                                          </p:val>
                                        </p:tav>
                                        <p:tav tm="100000">
                                          <p:val>
                                            <p:strVal val="#ppt_h"/>
                                          </p:val>
                                        </p:tav>
                                      </p:tavLst>
                                    </p:anim>
                                    <p:anim calcmode="lin" valueType="num">
                                      <p:cBhvr>
                                        <p:cTn id="17" dur="500" fill="hold"/>
                                        <p:tgtEl>
                                          <p:spTgt spid="4"/>
                                        </p:tgtEl>
                                        <p:attrNameLst>
                                          <p:attrName>ppt_w</p:attrName>
                                        </p:attrNameLst>
                                      </p:cBhvr>
                                      <p:tavLst>
                                        <p:tav tm="0">
                                          <p:val>
                                            <p:strVal val="#ppt_w/10"/>
                                          </p:val>
                                        </p:tav>
                                        <p:tav tm="50000">
                                          <p:val>
                                            <p:strVal val="#ppt_w+.01"/>
                                          </p:val>
                                        </p:tav>
                                        <p:tav tm="100000">
                                          <p:val>
                                            <p:strVal val="#ppt_w"/>
                                          </p:val>
                                        </p:tav>
                                      </p:tavLst>
                                    </p:anim>
                                    <p:animEffect transition="in" filter="fade">
                                      <p:cBhvr>
                                        <p:cTn id="18" dur="500" tmFilter="0,0; .5, 1; 1, 1"/>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smtClean="0"/>
              <a:t>4.2 MOST FAMOUS ATTACKS – The DAO ATTACK 1</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9547" y="30807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Crowd-funding platform </a:t>
            </a:r>
          </a:p>
          <a:p>
            <a:r>
              <a:rPr lang="en-GB" sz="4000" dirty="0" smtClean="0">
                <a:latin typeface="+mj-lt"/>
              </a:rPr>
              <a:t>Attacker managed to put over $60 M</a:t>
            </a:r>
            <a:endParaRPr lang="en-GB" sz="4000" dirty="0">
              <a:latin typeface="+mj-lt"/>
            </a:endParaRPr>
          </a:p>
        </p:txBody>
      </p:sp>
    </p:spTree>
    <p:extLst>
      <p:ext uri="{BB962C8B-B14F-4D97-AF65-F5344CB8AC3E}">
        <p14:creationId xmlns:p14="http://schemas.microsoft.com/office/powerpoint/2010/main" val="17999994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454668" cy="1067385"/>
          </a:xfrm>
        </p:spPr>
        <p:txBody>
          <a:bodyPr/>
          <a:lstStyle/>
          <a:p>
            <a:r>
              <a:rPr lang="en-GB" dirty="0" smtClean="0"/>
              <a:t>4.2 MOST FAMOUS ATTACKS – The DAO ATTACK – #1</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691295"/>
            <a:ext cx="12192000" cy="1727501"/>
          </a:xfrm>
          <a:prstGeom prst="rect">
            <a:avLst/>
          </a:prstGeom>
        </p:spPr>
      </p:pic>
      <p:pic>
        <p:nvPicPr>
          <p:cNvPr id="10" name="Immagine 9"/>
          <p:cNvPicPr>
            <a:picLocks noChangeAspect="1"/>
          </p:cNvPicPr>
          <p:nvPr/>
        </p:nvPicPr>
        <p:blipFill>
          <a:blip r:embed="rId5"/>
          <a:stretch>
            <a:fillRect/>
          </a:stretch>
        </p:blipFill>
        <p:spPr>
          <a:xfrm>
            <a:off x="2010346" y="3861951"/>
            <a:ext cx="7961971" cy="2251457"/>
          </a:xfrm>
          <a:prstGeom prst="rect">
            <a:avLst/>
          </a:prstGeom>
        </p:spPr>
      </p:pic>
      <p:cxnSp>
        <p:nvCxnSpPr>
          <p:cNvPr id="12" name="Connettore 2 11"/>
          <p:cNvCxnSpPr/>
          <p:nvPr/>
        </p:nvCxnSpPr>
        <p:spPr>
          <a:xfrm>
            <a:off x="7448550" y="27432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Rettangolo arrotondato 13"/>
          <p:cNvSpPr/>
          <p:nvPr/>
        </p:nvSpPr>
        <p:spPr>
          <a:xfrm>
            <a:off x="2702256" y="5110091"/>
            <a:ext cx="7165075" cy="37630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flipV="1">
            <a:off x="8211403" y="2306173"/>
            <a:ext cx="3921457" cy="259606"/>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1354249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9" presetClass="entr" presetSubtype="0" fill="hold" nodeType="withEffect">
                                  <p:stCondLst>
                                    <p:cond delay="500"/>
                                  </p:stCondLst>
                                  <p:childTnLst>
                                    <p:set>
                                      <p:cBhvr>
                                        <p:cTn id="8" dur="1" fill="hold">
                                          <p:stCondLst>
                                            <p:cond delay="0"/>
                                          </p:stCondLst>
                                        </p:cTn>
                                        <p:tgtEl>
                                          <p:spTgt spid="12"/>
                                        </p:tgtEl>
                                        <p:attrNameLst>
                                          <p:attrName>style.visibility</p:attrName>
                                        </p:attrNameLst>
                                      </p:cBhvr>
                                      <p:to>
                                        <p:strVal val="visible"/>
                                      </p:to>
                                    </p:set>
                                    <p:animEffect transition="in" filter="dissolve">
                                      <p:cBhvr>
                                        <p:cTn id="9" dur="500"/>
                                        <p:tgtEl>
                                          <p:spTgt spid="12"/>
                                        </p:tgtEl>
                                      </p:cBhvr>
                                    </p:animEffect>
                                  </p:childTnLst>
                                </p:cTn>
                              </p:par>
                              <p:par>
                                <p:cTn id="10" presetID="9" presetClass="entr" presetSubtype="0" fill="hold" grpId="0" nodeType="with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par>
                                <p:cTn id="13" presetID="9" presetClass="entr" presetSubtype="0" fill="hold" grpId="0" nodeType="withEffect">
                                  <p:stCondLst>
                                    <p:cond delay="500"/>
                                  </p:stCondLst>
                                  <p:childTnLst>
                                    <p:set>
                                      <p:cBhvr>
                                        <p:cTn id="14" dur="1" fill="hold">
                                          <p:stCondLst>
                                            <p:cond delay="0"/>
                                          </p:stCondLst>
                                        </p:cTn>
                                        <p:tgtEl>
                                          <p:spTgt spid="15"/>
                                        </p:tgtEl>
                                        <p:attrNameLst>
                                          <p:attrName>style.visibility</p:attrName>
                                        </p:attrNameLst>
                                      </p:cBhvr>
                                      <p:to>
                                        <p:strVal val="visible"/>
                                      </p:to>
                                    </p:set>
                                    <p:animEffect transition="in" filter="dissolve">
                                      <p:cBhvr>
                                        <p:cTn id="15"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smtClean="0"/>
              <a:t>4.2 MOST FAMOUS ATTACKS – The DAO ATTACK 1 – POSSIBLE SOLUTIONS</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515389" y="1342174"/>
            <a:ext cx="13100858" cy="750028"/>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There are only ways to suppress the attack:</a:t>
            </a:r>
          </a:p>
        </p:txBody>
      </p:sp>
      <p:sp>
        <p:nvSpPr>
          <p:cNvPr id="2" name="Rettangolo 1"/>
          <p:cNvSpPr/>
          <p:nvPr/>
        </p:nvSpPr>
        <p:spPr>
          <a:xfrm>
            <a:off x="467390" y="2177662"/>
            <a:ext cx="10706793" cy="1938992"/>
          </a:xfrm>
          <a:prstGeom prst="rect">
            <a:avLst/>
          </a:prstGeom>
        </p:spPr>
        <p:txBody>
          <a:bodyPr wrap="square">
            <a:spAutoFit/>
          </a:bodyPr>
          <a:lstStyle/>
          <a:p>
            <a:pPr marL="1028700" lvl="1" indent="-571500">
              <a:buFont typeface="Arial" charset="0"/>
              <a:buChar char="•"/>
            </a:pPr>
            <a:r>
              <a:rPr lang="en-GB" sz="4000" dirty="0">
                <a:latin typeface="+mj-lt"/>
              </a:rPr>
              <a:t>Soft-Fork</a:t>
            </a:r>
          </a:p>
          <a:p>
            <a:pPr marL="1485900" lvl="2" indent="-571500">
              <a:buFont typeface="Arial" charset="0"/>
              <a:buChar char="•"/>
            </a:pPr>
            <a:r>
              <a:rPr lang="en-GB" sz="4000" dirty="0">
                <a:latin typeface="+mj-lt"/>
              </a:rPr>
              <a:t>Intention: Freeze attacker’s transaction</a:t>
            </a:r>
          </a:p>
          <a:p>
            <a:pPr marL="1485900" lvl="2" indent="-571500">
              <a:buFont typeface="Arial" charset="0"/>
              <a:buChar char="•"/>
            </a:pPr>
            <a:r>
              <a:rPr lang="en-GB" sz="4000" dirty="0">
                <a:latin typeface="+mj-lt"/>
              </a:rPr>
              <a:t>Miner Majority must accept it</a:t>
            </a:r>
          </a:p>
        </p:txBody>
      </p:sp>
      <p:sp>
        <p:nvSpPr>
          <p:cNvPr id="9" name="Rettangolo 8"/>
          <p:cNvSpPr/>
          <p:nvPr/>
        </p:nvSpPr>
        <p:spPr>
          <a:xfrm>
            <a:off x="472442" y="2189182"/>
            <a:ext cx="11378740" cy="3785652"/>
          </a:xfrm>
          <a:prstGeom prst="rect">
            <a:avLst/>
          </a:prstGeom>
        </p:spPr>
        <p:txBody>
          <a:bodyPr wrap="square">
            <a:spAutoFit/>
          </a:bodyPr>
          <a:lstStyle/>
          <a:p>
            <a:pPr marL="1028700" lvl="1" indent="-571500">
              <a:buFont typeface="Arial" charset="0"/>
              <a:buChar char="•"/>
            </a:pPr>
            <a:r>
              <a:rPr lang="en-GB" sz="4000" dirty="0">
                <a:latin typeface="+mj-lt"/>
              </a:rPr>
              <a:t>Hard-Fork</a:t>
            </a:r>
          </a:p>
          <a:p>
            <a:pPr marL="1485900" lvl="2" indent="-571500">
              <a:buFont typeface="Arial" charset="0"/>
              <a:buChar char="•"/>
            </a:pPr>
            <a:r>
              <a:rPr lang="en-GB" sz="4000" dirty="0">
                <a:latin typeface="+mj-lt"/>
              </a:rPr>
              <a:t>Return all the Ether taken from the DAO to a refund Smart Contract </a:t>
            </a:r>
          </a:p>
          <a:p>
            <a:pPr marL="1485900" lvl="2" indent="-571500">
              <a:buFont typeface="Arial" charset="0"/>
              <a:buChar char="•"/>
            </a:pPr>
            <a:r>
              <a:rPr lang="en-GB" sz="4000" dirty="0">
                <a:latin typeface="+mj-lt"/>
              </a:rPr>
              <a:t>Only one function: “withdraw”</a:t>
            </a:r>
          </a:p>
          <a:p>
            <a:pPr marL="1485900" lvl="2" indent="-571500">
              <a:buFont typeface="Arial" charset="0"/>
              <a:buChar char="•"/>
            </a:pPr>
            <a:r>
              <a:rPr lang="en-GB" sz="4000" dirty="0">
                <a:latin typeface="+mj-lt"/>
              </a:rPr>
              <a:t>Approved by the community on the 19th July</a:t>
            </a:r>
          </a:p>
          <a:p>
            <a:pPr marL="1485900" lvl="2" indent="-571500">
              <a:buFont typeface="Arial" charset="0"/>
              <a:buChar char="•"/>
            </a:pPr>
            <a:r>
              <a:rPr lang="en-GB" sz="4000" dirty="0">
                <a:latin typeface="+mj-lt"/>
              </a:rPr>
              <a:t>Completed on the 20th July</a:t>
            </a:r>
          </a:p>
        </p:txBody>
      </p:sp>
    </p:spTree>
    <p:extLst>
      <p:ext uri="{BB962C8B-B14F-4D97-AF65-F5344CB8AC3E}">
        <p14:creationId xmlns:p14="http://schemas.microsoft.com/office/powerpoint/2010/main" val="20060784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2" presetClass="exit" presetSubtype="0" fill="hold" grpId="1" nodeType="clickEffect">
                                  <p:stCondLst>
                                    <p:cond delay="0"/>
                                  </p:stCondLst>
                                  <p:childTnLst>
                                    <p:animScale>
                                      <p:cBhvr>
                                        <p:cTn id="13" dur="1000" accel="50000">
                                          <p:stCondLst>
                                            <p:cond delay="0"/>
                                          </p:stCondLst>
                                        </p:cTn>
                                        <p:tgtEl>
                                          <p:spTgt spid="2"/>
                                        </p:tgtEl>
                                      </p:cBhvr>
                                      <p:from x="100000" y="100000"/>
                                      <p:to x="250000" y="250000"/>
                                    </p:animScale>
                                    <p:animMotion origin="layout" path="M 0.0000 0.0000 C 0.03802 0.0 0.1441 0.02341 0.1826 0.0915 C 0.22118 0.15964 0.24705 0.31256 0.2318 0.4083 C 0.21649 0.50394 0.20747 0.57948 0.0908 0.6661 C -0.02552 0.75279 -0.37517 0.88508 -0.4674 0.9289" pathEditMode="relative" ptsTypes="">
                                      <p:cBhvr>
                                        <p:cTn id="14" dur="1000" accel="50000">
                                          <p:stCondLst>
                                            <p:cond delay="0"/>
                                          </p:stCondLst>
                                        </p:cTn>
                                        <p:tgtEl>
                                          <p:spTgt spid="2"/>
                                        </p:tgtEl>
                                        <p:attrNameLst>
                                          <p:attrName>ppt_x</p:attrName>
                                          <p:attrName>ppt_y</p:attrName>
                                        </p:attrNameLst>
                                      </p:cBhvr>
                                    </p:animMotion>
                                    <p:animEffect transition="out" filter="fade">
                                      <p:cBhvr>
                                        <p:cTn id="15" dur="1000"/>
                                        <p:tgtEl>
                                          <p:spTgt spid="2"/>
                                        </p:tgtEl>
                                      </p:cBhvr>
                                    </p:animEffect>
                                    <p:set>
                                      <p:cBhvr>
                                        <p:cTn id="16" dur="1" fill="hold">
                                          <p:stCondLst>
                                            <p:cond delay="999"/>
                                          </p:stCondLst>
                                        </p:cTn>
                                        <p:tgtEl>
                                          <p:spTgt spid="2"/>
                                        </p:tgtEl>
                                        <p:attrNameLst>
                                          <p:attrName>style.visibility</p:attrName>
                                        </p:attrNameLst>
                                      </p:cBhvr>
                                      <p:to>
                                        <p:strVal val="hidden"/>
                                      </p:to>
                                    </p:set>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sp>
        <p:nvSpPr>
          <p:cNvPr id="10" name="Segnaposto contenuto 2"/>
          <p:cNvSpPr txBox="1">
            <a:spLocks/>
          </p:cNvSpPr>
          <p:nvPr/>
        </p:nvSpPr>
        <p:spPr>
          <a:xfrm>
            <a:off x="651167" y="1097221"/>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Game’s goal: become the “King of Ether”</a:t>
            </a:r>
          </a:p>
          <a:p>
            <a:r>
              <a:rPr lang="en-GB" sz="4000" dirty="0" smtClean="0">
                <a:latin typeface="+mj-lt"/>
              </a:rPr>
              <a:t>You have to pay the current king and a small fee to the contract</a:t>
            </a:r>
          </a:p>
          <a:p>
            <a:r>
              <a:rPr lang="en-GB" sz="4000" dirty="0" smtClean="0">
                <a:latin typeface="+mj-lt"/>
              </a:rPr>
              <a:t>Prize increases each time </a:t>
            </a:r>
          </a:p>
        </p:txBody>
      </p:sp>
    </p:spTree>
    <p:extLst>
      <p:ext uri="{BB962C8B-B14F-4D97-AF65-F5344CB8AC3E}">
        <p14:creationId xmlns:p14="http://schemas.microsoft.com/office/powerpoint/2010/main" val="3388956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magine 10"/>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4193"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1387761" cy="1067385"/>
          </a:xfrm>
        </p:spPr>
        <p:txBody>
          <a:bodyPr>
            <a:noAutofit/>
          </a:bodyPr>
          <a:lstStyle/>
          <a:p>
            <a:r>
              <a:rPr lang="en-GB" smtClean="0"/>
              <a:t>4.2 MOST FAMOUS ATTACKS – KING OF THE ETHER THRONE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600" smtClean="0">
              <a:latin typeface="+mj-lt"/>
            </a:endParaRPr>
          </a:p>
        </p:txBody>
      </p:sp>
      <p:pic>
        <p:nvPicPr>
          <p:cNvPr id="3" name="Immagine 2"/>
          <p:cNvPicPr>
            <a:picLocks noChangeAspect="1"/>
          </p:cNvPicPr>
          <p:nvPr/>
        </p:nvPicPr>
        <p:blipFill>
          <a:blip r:embed="rId4"/>
          <a:stretch>
            <a:fillRect/>
          </a:stretch>
        </p:blipFill>
        <p:spPr>
          <a:xfrm>
            <a:off x="-14193" y="1255069"/>
            <a:ext cx="12192000" cy="3345631"/>
          </a:xfrm>
          <a:prstGeom prst="rect">
            <a:avLst/>
          </a:prstGeom>
        </p:spPr>
      </p:pic>
      <p:cxnSp>
        <p:nvCxnSpPr>
          <p:cNvPr id="12" name="Connettore 2 11"/>
          <p:cNvCxnSpPr/>
          <p:nvPr/>
        </p:nvCxnSpPr>
        <p:spPr>
          <a:xfrm>
            <a:off x="6096000" y="2552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193" y="3047597"/>
            <a:ext cx="12192000" cy="2718648"/>
          </a:xfrm>
          <a:prstGeom prst="rect">
            <a:avLst/>
          </a:prstGeom>
        </p:spPr>
      </p:pic>
      <p:sp>
        <p:nvSpPr>
          <p:cNvPr id="14" name="Rettangolo arrotondato 13"/>
          <p:cNvSpPr/>
          <p:nvPr/>
        </p:nvSpPr>
        <p:spPr>
          <a:xfrm>
            <a:off x="6455390" y="2556161"/>
            <a:ext cx="4174761" cy="19661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5" name="Rettangolo arrotondato 14"/>
          <p:cNvSpPr/>
          <p:nvPr/>
        </p:nvSpPr>
        <p:spPr>
          <a:xfrm>
            <a:off x="933172" y="4622547"/>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nvGrpSpPr>
          <p:cNvPr id="10" name="Gruppo 9"/>
          <p:cNvGrpSpPr/>
          <p:nvPr/>
        </p:nvGrpSpPr>
        <p:grpSpPr>
          <a:xfrm>
            <a:off x="6314609" y="4740387"/>
            <a:ext cx="2938573" cy="920315"/>
            <a:chOff x="6314609" y="4740387"/>
            <a:chExt cx="2938573" cy="920315"/>
          </a:xfrm>
        </p:grpSpPr>
        <p:cxnSp>
          <p:nvCxnSpPr>
            <p:cNvPr id="16" name="Connettore 2 15"/>
            <p:cNvCxnSpPr/>
            <p:nvPr/>
          </p:nvCxnSpPr>
          <p:spPr>
            <a:xfrm>
              <a:off x="6314609" y="4740387"/>
              <a:ext cx="602776" cy="215521"/>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Rettangolo arrotondato 16"/>
            <p:cNvSpPr/>
            <p:nvPr/>
          </p:nvSpPr>
          <p:spPr>
            <a:xfrm>
              <a:off x="7050516" y="4872251"/>
              <a:ext cx="2202666" cy="78845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grpSp>
      <p:sp>
        <p:nvSpPr>
          <p:cNvPr id="19" name="Rettangolo arrotondato 18"/>
          <p:cNvSpPr/>
          <p:nvPr/>
        </p:nvSpPr>
        <p:spPr>
          <a:xfrm>
            <a:off x="7189269" y="3711908"/>
            <a:ext cx="4889000" cy="96927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8" name="Rettangolo arrotondato 17"/>
          <p:cNvSpPr/>
          <p:nvPr/>
        </p:nvSpPr>
        <p:spPr>
          <a:xfrm>
            <a:off x="6496050" y="1331116"/>
            <a:ext cx="2307708" cy="327982"/>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20" name="Connettore 2 19"/>
          <p:cNvCxnSpPr/>
          <p:nvPr/>
        </p:nvCxnSpPr>
        <p:spPr>
          <a:xfrm>
            <a:off x="6163339" y="1790700"/>
            <a:ext cx="800100"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Rettangolo arrotondato 20"/>
          <p:cNvSpPr/>
          <p:nvPr/>
        </p:nvSpPr>
        <p:spPr>
          <a:xfrm>
            <a:off x="565570" y="3776722"/>
            <a:ext cx="5249264" cy="29787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4013912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subTnLst>
                                    <p:set>
                                      <p:cBhvr override="childStyle">
                                        <p:cTn dur="1" fill="hold" display="0" masterRel="nextClick" afterEffect="1"/>
                                        <p:tgtEl>
                                          <p:spTgt spid="12"/>
                                        </p:tgtEl>
                                        <p:attrNameLst>
                                          <p:attrName>style.visibility</p:attrName>
                                        </p:attrNameLst>
                                      </p:cBhvr>
                                      <p:to>
                                        <p:strVal val="hidden"/>
                                      </p:to>
                                    </p:set>
                                  </p:sub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dissolve">
                                      <p:cBhvr>
                                        <p:cTn id="20"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6" presetClass="emph" presetSubtype="0" decel="50000" fill="hold" nodeType="clickEffect">
                                  <p:stCondLst>
                                    <p:cond delay="0"/>
                                  </p:stCondLst>
                                  <p:childTnLst>
                                    <p:animScale>
                                      <p:cBhvr>
                                        <p:cTn id="24" dur="2000" fill="hold"/>
                                        <p:tgtEl>
                                          <p:spTgt spid="3"/>
                                        </p:tgtEl>
                                      </p:cBhvr>
                                      <p:by x="75000" y="75000"/>
                                    </p:animScale>
                                  </p:childTnLst>
                                </p:cTn>
                              </p:par>
                              <p:par>
                                <p:cTn id="25" presetID="5" presetClass="exit" presetSubtype="10" fill="hold" grpId="1" nodeType="withEffect">
                                  <p:stCondLst>
                                    <p:cond delay="0"/>
                                  </p:stCondLst>
                                  <p:childTnLst>
                                    <p:animEffect transition="out" filter="checkerboard(across)">
                                      <p:cBhvr>
                                        <p:cTn id="26" dur="500"/>
                                        <p:tgtEl>
                                          <p:spTgt spid="18"/>
                                        </p:tgtEl>
                                      </p:cBhvr>
                                    </p:animEffect>
                                    <p:set>
                                      <p:cBhvr>
                                        <p:cTn id="27" dur="1" fill="hold">
                                          <p:stCondLst>
                                            <p:cond delay="499"/>
                                          </p:stCondLst>
                                        </p:cTn>
                                        <p:tgtEl>
                                          <p:spTgt spid="18"/>
                                        </p:tgtEl>
                                        <p:attrNameLst>
                                          <p:attrName>style.visibility</p:attrName>
                                        </p:attrNameLst>
                                      </p:cBhvr>
                                      <p:to>
                                        <p:strVal val="hidden"/>
                                      </p:to>
                                    </p:set>
                                  </p:childTnLst>
                                </p:cTn>
                              </p:par>
                              <p:par>
                                <p:cTn id="28" presetID="2" presetClass="entr" presetSubtype="4" fill="hold"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1000" fill="hold"/>
                                        <p:tgtEl>
                                          <p:spTgt spid="13"/>
                                        </p:tgtEl>
                                        <p:attrNameLst>
                                          <p:attrName>ppt_x</p:attrName>
                                        </p:attrNameLst>
                                      </p:cBhvr>
                                      <p:tavLst>
                                        <p:tav tm="0">
                                          <p:val>
                                            <p:strVal val="#ppt_x"/>
                                          </p:val>
                                        </p:tav>
                                        <p:tav tm="100000">
                                          <p:val>
                                            <p:strVal val="#ppt_x"/>
                                          </p:val>
                                        </p:tav>
                                      </p:tavLst>
                                    </p:anim>
                                    <p:anim calcmode="lin" valueType="num">
                                      <p:cBhvr additive="base">
                                        <p:cTn id="31" dur="1000" fill="hold"/>
                                        <p:tgtEl>
                                          <p:spTgt spid="13"/>
                                        </p:tgtEl>
                                        <p:attrNameLst>
                                          <p:attrName>ppt_y</p:attrName>
                                        </p:attrNameLst>
                                      </p:cBhvr>
                                      <p:tavLst>
                                        <p:tav tm="0">
                                          <p:val>
                                            <p:strVal val="1+#ppt_h/2"/>
                                          </p:val>
                                        </p:tav>
                                        <p:tav tm="100000">
                                          <p:val>
                                            <p:strVal val="#ppt_y"/>
                                          </p:val>
                                        </p:tav>
                                      </p:tavLst>
                                    </p:anim>
                                  </p:childTnLst>
                                </p:cTn>
                              </p:par>
                              <p:par>
                                <p:cTn id="32" presetID="9" presetClass="entr" presetSubtype="0" fill="hold" grpId="0" nodeType="withEffect">
                                  <p:stCondLst>
                                    <p:cond delay="1000"/>
                                  </p:stCondLst>
                                  <p:childTnLst>
                                    <p:set>
                                      <p:cBhvr>
                                        <p:cTn id="33" dur="1" fill="hold">
                                          <p:stCondLst>
                                            <p:cond delay="0"/>
                                          </p:stCondLst>
                                        </p:cTn>
                                        <p:tgtEl>
                                          <p:spTgt spid="15"/>
                                        </p:tgtEl>
                                        <p:attrNameLst>
                                          <p:attrName>style.visibility</p:attrName>
                                        </p:attrNameLst>
                                      </p:cBhvr>
                                      <p:to>
                                        <p:strVal val="visible"/>
                                      </p:to>
                                    </p:set>
                                    <p:animEffect transition="in" filter="dissolve">
                                      <p:cBhvr>
                                        <p:cTn id="34" dur="500"/>
                                        <p:tgtEl>
                                          <p:spTgt spid="15"/>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9" presetClass="entr" presetSubtype="0" fill="hold" nodeType="click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dissolve">
                                      <p:cBhvr>
                                        <p:cTn id="4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18" grpId="0" animBg="1"/>
      <p:bldP spid="18" grpId="1" animBg="1"/>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150125" y="188916"/>
            <a:ext cx="12655955" cy="1056701"/>
          </a:xfrm>
        </p:spPr>
        <p:txBody>
          <a:bodyPr>
            <a:normAutofit/>
          </a:bodyPr>
          <a:lstStyle/>
          <a:p>
            <a:r>
              <a:rPr lang="en-GB" sz="2800" smtClean="0"/>
              <a:t>4.2 MOST FAMOUS ATTACKS – King Of the ether – POSSIBLE SOLUTIONS</a:t>
            </a:r>
            <a:endParaRPr lang="en-GB" sz="2800"/>
          </a:p>
        </p:txBody>
      </p:sp>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748147" y="17046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Failed compensation sends </a:t>
            </a:r>
          </a:p>
          <a:p>
            <a:pPr lvl="1"/>
            <a:r>
              <a:rPr lang="en-GB" sz="4000" dirty="0" smtClean="0">
                <a:latin typeface="+mj-lt"/>
              </a:rPr>
              <a:t>Include more gas with each payment</a:t>
            </a:r>
            <a:endParaRPr lang="en-GB" sz="4000" dirty="0">
              <a:latin typeface="+mj-lt"/>
            </a:endParaRPr>
          </a:p>
          <a:p>
            <a:r>
              <a:rPr lang="en-GB" sz="4000" dirty="0" smtClean="0">
                <a:latin typeface="+mj-lt"/>
              </a:rPr>
              <a:t>Exception disorder </a:t>
            </a:r>
          </a:p>
          <a:p>
            <a:pPr lvl="1"/>
            <a:r>
              <a:rPr lang="en-GB" sz="4000" dirty="0" smtClean="0">
                <a:latin typeface="+mj-lt"/>
              </a:rPr>
              <a:t>Handle exceptions in a uniformly way </a:t>
            </a: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7502224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Game: odds and evens</a:t>
            </a:r>
          </a:p>
          <a:p>
            <a:r>
              <a:rPr lang="en-GB" sz="4000" dirty="0" smtClean="0">
                <a:latin typeface="+mj-lt"/>
              </a:rPr>
              <a:t>Each player choose a number</a:t>
            </a:r>
          </a:p>
          <a:p>
            <a:r>
              <a:rPr lang="en-GB" sz="4000" dirty="0" smtClean="0">
                <a:latin typeface="+mj-lt"/>
              </a:rPr>
              <a:t>Sum is even or odd</a:t>
            </a:r>
          </a:p>
          <a:p>
            <a:endParaRPr lang="en-GB" sz="4000" dirty="0">
              <a:latin typeface="+mj-lt"/>
            </a:endParaRPr>
          </a:p>
        </p:txBody>
      </p:sp>
    </p:spTree>
    <p:extLst>
      <p:ext uri="{BB962C8B-B14F-4D97-AF65-F5344CB8AC3E}">
        <p14:creationId xmlns:p14="http://schemas.microsoft.com/office/powerpoint/2010/main" val="1368463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Multi-player games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3" name="Immagine 2"/>
          <p:cNvPicPr>
            <a:picLocks noChangeAspect="1"/>
          </p:cNvPicPr>
          <p:nvPr/>
        </p:nvPicPr>
        <p:blipFill>
          <a:blip r:embed="rId4"/>
          <a:stretch>
            <a:fillRect/>
          </a:stretch>
        </p:blipFill>
        <p:spPr>
          <a:xfrm>
            <a:off x="0" y="1456502"/>
            <a:ext cx="12192000" cy="3944996"/>
          </a:xfrm>
          <a:prstGeom prst="rect">
            <a:avLst/>
          </a:prstGeom>
        </p:spPr>
      </p:pic>
      <p:sp>
        <p:nvSpPr>
          <p:cNvPr id="9" name="Rettangolo arrotondato 8"/>
          <p:cNvSpPr/>
          <p:nvPr/>
        </p:nvSpPr>
        <p:spPr>
          <a:xfrm>
            <a:off x="671946" y="1788572"/>
            <a:ext cx="5605286" cy="60863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1" name="Rettangolo arrotondato 10"/>
          <p:cNvSpPr/>
          <p:nvPr/>
        </p:nvSpPr>
        <p:spPr>
          <a:xfrm>
            <a:off x="519547" y="3511060"/>
            <a:ext cx="5584691" cy="64081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956154" y="4706609"/>
            <a:ext cx="3801198" cy="41685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13" name="Connettore 2 12"/>
          <p:cNvCxnSpPr/>
          <p:nvPr/>
        </p:nvCxnSpPr>
        <p:spPr>
          <a:xfrm flipV="1">
            <a:off x="4917989" y="1850167"/>
            <a:ext cx="2471352" cy="308017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Rettangolo arrotondato 14"/>
          <p:cNvSpPr/>
          <p:nvPr/>
        </p:nvSpPr>
        <p:spPr>
          <a:xfrm>
            <a:off x="7549978" y="2397211"/>
            <a:ext cx="4596714" cy="308919"/>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6" name="Rettangolo arrotondato 15"/>
          <p:cNvSpPr/>
          <p:nvPr/>
        </p:nvSpPr>
        <p:spPr>
          <a:xfrm>
            <a:off x="7183405" y="3831465"/>
            <a:ext cx="4596714" cy="975313"/>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9162410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dissolve">
                                      <p:cBhvr>
                                        <p:cTn id="12" dur="500"/>
                                        <p:tgtEl>
                                          <p:spTgt spid="11"/>
                                        </p:tgtEl>
                                      </p:cBhvr>
                                    </p:animEffect>
                                  </p:childTnLst>
                                  <p:subTnLst>
                                    <p:set>
                                      <p:cBhvr override="childStyle">
                                        <p:cTn dur="1" fill="hold" display="0" masterRel="nextClick" afterEffect="1"/>
                                        <p:tgtEl>
                                          <p:spTgt spid="1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dissolve">
                                      <p:cBhvr>
                                        <p:cTn id="17" dur="500"/>
                                        <p:tgtEl>
                                          <p:spTgt spid="12"/>
                                        </p:tgtEl>
                                      </p:cBhvr>
                                    </p:animEffect>
                                  </p:childTnLst>
                                  <p:subTnLst>
                                    <p:set>
                                      <p:cBhvr override="childStyle">
                                        <p:cTn dur="1" fill="hold" display="0" masterRel="nextClick" afterEffect="1"/>
                                        <p:tgtEl>
                                          <p:spTgt spid="12"/>
                                        </p:tgtEl>
                                        <p:attrNameLst>
                                          <p:attrName>style.visibility</p:attrName>
                                        </p:attrNameLst>
                                      </p:cBhvr>
                                      <p:to>
                                        <p:strVal val="hidden"/>
                                      </p:to>
                                    </p:set>
                                  </p:subTnLst>
                                </p:cTn>
                              </p:par>
                              <p:par>
                                <p:cTn id="18" presetID="9"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dissolve">
                                      <p:cBhvr>
                                        <p:cTn id="2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dissolve">
                                      <p:cBhvr>
                                        <p:cTn id="25" dur="500"/>
                                        <p:tgtEl>
                                          <p:spTgt spid="15"/>
                                        </p:tgtEl>
                                      </p:cBhvr>
                                    </p:animEffect>
                                  </p:childTnLst>
                                  <p:subTnLst>
                                    <p:set>
                                      <p:cBhvr override="childStyle">
                                        <p:cTn dur="1" fill="hold" display="0" masterRel="nextClick" afterEffect="1"/>
                                        <p:tgtEl>
                                          <p:spTgt spid="1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16"/>
                                        </p:tgtEl>
                                        <p:attrNameLst>
                                          <p:attrName>style.visibility</p:attrName>
                                        </p:attrNameLst>
                                      </p:cBhvr>
                                      <p:to>
                                        <p:strVal val="visible"/>
                                      </p:to>
                                    </p:set>
                                    <p:animEffect transition="in" filter="dissolve">
                                      <p:cBhvr>
                                        <p:cTn id="3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5" grpId="0" animBg="1"/>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85801" y="238898"/>
            <a:ext cx="10131425" cy="1456267"/>
          </a:xfrm>
        </p:spPr>
        <p:txBody>
          <a:bodyPr>
            <a:normAutofit/>
          </a:bodyPr>
          <a:lstStyle/>
          <a:p>
            <a:pPr marL="742950" indent="-742950">
              <a:buFont typeface="+mj-lt"/>
              <a:buAutoNum type="arabicPeriod"/>
            </a:pPr>
            <a:r>
              <a:rPr lang="it-IT" sz="4400" smtClean="0"/>
              <a:t>Content</a:t>
            </a:r>
            <a:endParaRPr lang="it-IT" sz="4400"/>
          </a:p>
        </p:txBody>
      </p:sp>
      <p:sp>
        <p:nvSpPr>
          <p:cNvPr id="4" name="Segnaposto contenuto 2"/>
          <p:cNvSpPr txBox="1">
            <a:spLocks/>
          </p:cNvSpPr>
          <p:nvPr/>
        </p:nvSpPr>
        <p:spPr>
          <a:xfrm>
            <a:off x="685800" y="1944547"/>
            <a:ext cx="10131425"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2800" dirty="0" smtClean="0">
                <a:latin typeface="+mj-lt"/>
              </a:rPr>
              <a:t>Security Challenges in Smart Contract</a:t>
            </a:r>
            <a:r>
              <a:rPr lang="en-GB" sz="2600" dirty="0" smtClean="0">
                <a:latin typeface="+mj-lt"/>
              </a:rPr>
              <a:t>	</a:t>
            </a:r>
          </a:p>
          <a:p>
            <a:pPr lvl="1"/>
            <a:r>
              <a:rPr lang="en-GB" sz="2400" dirty="0" smtClean="0">
                <a:latin typeface="+mj-lt"/>
              </a:rPr>
              <a:t>Dao Attack</a:t>
            </a:r>
          </a:p>
          <a:p>
            <a:pPr lvl="1"/>
            <a:r>
              <a:rPr lang="en-GB" sz="2400" dirty="0" smtClean="0">
                <a:latin typeface="+mj-lt"/>
              </a:rPr>
              <a:t>King of the Ether Throne Attack</a:t>
            </a:r>
          </a:p>
          <a:p>
            <a:pPr lvl="1"/>
            <a:r>
              <a:rPr lang="en-GB" sz="2400" dirty="0" smtClean="0">
                <a:latin typeface="+mj-lt"/>
              </a:rPr>
              <a:t>Multi-Player Game Attack </a:t>
            </a:r>
          </a:p>
          <a:p>
            <a:pPr lvl="1"/>
            <a:r>
              <a:rPr lang="en-GB" sz="2400" dirty="0" err="1" smtClean="0">
                <a:latin typeface="+mj-lt"/>
              </a:rPr>
              <a:t>Rubixi</a:t>
            </a:r>
            <a:r>
              <a:rPr lang="en-GB" sz="2400" dirty="0" smtClean="0">
                <a:latin typeface="+mj-lt"/>
              </a:rPr>
              <a:t> Attack</a:t>
            </a:r>
          </a:p>
          <a:p>
            <a:pPr lvl="1"/>
            <a:r>
              <a:rPr lang="en-GB" sz="2400" dirty="0" smtClean="0">
                <a:latin typeface="+mj-lt"/>
              </a:rPr>
              <a:t>Govern-Mental Attack  </a:t>
            </a:r>
            <a:endParaRPr lang="en-GB" sz="2400" dirty="0">
              <a:latin typeface="+mj-lt"/>
            </a:endParaRPr>
          </a:p>
          <a:p>
            <a:pPr lvl="1"/>
            <a:r>
              <a:rPr lang="en-GB" sz="2400" dirty="0" smtClean="0">
                <a:latin typeface="+mj-lt"/>
              </a:rPr>
              <a:t>Low-level Attack</a:t>
            </a:r>
            <a:endParaRPr lang="en-GB" sz="2400" dirty="0">
              <a:latin typeface="+mj-lt"/>
            </a:endParaRPr>
          </a:p>
          <a:p>
            <a:r>
              <a:rPr lang="en-GB" sz="2800" dirty="0" smtClean="0">
                <a:latin typeface="+mj-lt"/>
              </a:rPr>
              <a:t>Questions</a:t>
            </a:r>
          </a:p>
          <a:p>
            <a:r>
              <a:rPr lang="en-GB" sz="2800" dirty="0" smtClean="0">
                <a:latin typeface="+mj-lt"/>
              </a:rPr>
              <a:t>Discussion</a:t>
            </a:r>
          </a:p>
          <a:p>
            <a:endParaRPr lang="en-GB" sz="2800" dirty="0" smtClean="0">
              <a:latin typeface="+mj-lt"/>
            </a:endParaRPr>
          </a:p>
          <a:p>
            <a:endParaRPr lang="en-GB" sz="2800" dirty="0">
              <a:latin typeface="+mj-lt"/>
            </a:endParaRPr>
          </a:p>
        </p:txBody>
      </p:sp>
    </p:spTree>
    <p:extLst>
      <p:ext uri="{BB962C8B-B14F-4D97-AF65-F5344CB8AC3E}">
        <p14:creationId xmlns:p14="http://schemas.microsoft.com/office/powerpoint/2010/main" val="9590191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133097" y="198892"/>
            <a:ext cx="12686630" cy="1067385"/>
          </a:xfrm>
        </p:spPr>
        <p:txBody>
          <a:bodyPr>
            <a:normAutofit/>
          </a:bodyPr>
          <a:lstStyle/>
          <a:p>
            <a:r>
              <a:rPr lang="en-GB" sz="2800" smtClean="0"/>
              <a:t>4.2 MOST FAMOUS ATTACKS – Multi Player Games– POSSIBLE SOLUTIONS</a:t>
            </a:r>
            <a:endParaRPr lang="en-GB" sz="280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498765" y="2738857"/>
            <a:ext cx="11443853"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Keeping secrets</a:t>
            </a:r>
          </a:p>
          <a:p>
            <a:pPr lvl="1"/>
            <a:r>
              <a:rPr lang="en-GB" sz="4000" dirty="0" smtClean="0">
                <a:latin typeface="+mj-lt"/>
              </a:rPr>
              <a:t>Cryptographic </a:t>
            </a:r>
            <a:r>
              <a:rPr lang="en-GB" sz="4000" dirty="0" smtClean="0">
                <a:latin typeface="+mj-lt"/>
              </a:rPr>
              <a:t>techniques such as Timed-Commitments</a:t>
            </a:r>
          </a:p>
          <a:p>
            <a:pPr lvl="2"/>
            <a:r>
              <a:rPr lang="en-GB" sz="4000" dirty="0" smtClean="0">
                <a:latin typeface="+mj-lt"/>
              </a:rPr>
              <a:t>The next player has to play his move within a set time period, otherwise he will get a penalty</a:t>
            </a:r>
          </a:p>
          <a:p>
            <a:pPr lvl="1"/>
            <a:endParaRPr lang="en-GB" sz="4000" dirty="0" smtClean="0">
              <a:latin typeface="+mj-lt"/>
            </a:endParaRPr>
          </a:p>
          <a:p>
            <a:pPr lvl="1"/>
            <a:endParaRPr lang="en-GB" sz="4000" dirty="0" smtClean="0">
              <a:latin typeface="+mj-lt"/>
            </a:endParaRPr>
          </a:p>
          <a:p>
            <a:pPr lvl="1"/>
            <a:endParaRPr lang="en-GB" sz="4000" dirty="0" smtClean="0">
              <a:latin typeface="+mj-lt"/>
            </a:endParaRPr>
          </a:p>
          <a:p>
            <a:endParaRPr lang="en-GB" sz="4000" dirty="0" smtClean="0">
              <a:latin typeface="+mj-lt"/>
            </a:endParaRPr>
          </a:p>
          <a:p>
            <a:endParaRPr lang="en-GB" sz="4000" dirty="0" smtClean="0">
              <a:latin typeface="+mj-lt"/>
            </a:endParaRPr>
          </a:p>
        </p:txBody>
      </p:sp>
    </p:spTree>
    <p:extLst>
      <p:ext uri="{BB962C8B-B14F-4D97-AF65-F5344CB8AC3E}">
        <p14:creationId xmlns:p14="http://schemas.microsoft.com/office/powerpoint/2010/main" val="13442199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a:t>
            </a:r>
            <a:r>
              <a:rPr lang="en-GB" dirty="0" err="1" smtClean="0"/>
              <a:t>RUbixi</a:t>
            </a:r>
            <a:r>
              <a:rPr lang="en-GB" dirty="0" smtClean="0"/>
              <a:t>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08156" y="7213193"/>
            <a:ext cx="10131425" cy="256623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dirty="0" smtClean="0">
                <a:latin typeface="+mj-lt"/>
              </a:rPr>
              <a:t>Ponzi Scheme, fraudulent investment program </a:t>
            </a:r>
          </a:p>
          <a:p>
            <a:r>
              <a:rPr lang="en-GB" sz="3600" dirty="0" smtClean="0">
                <a:latin typeface="+mj-lt"/>
              </a:rPr>
              <a:t>Participants gain money from newcomers </a:t>
            </a:r>
          </a:p>
          <a:p>
            <a:r>
              <a:rPr lang="en-GB" sz="3600" dirty="0" smtClean="0">
                <a:latin typeface="+mj-lt"/>
              </a:rPr>
              <a:t>Owner collects fees paid to the contract</a:t>
            </a:r>
          </a:p>
          <a:p>
            <a:endParaRPr lang="en-GB" sz="36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2306" y="1160181"/>
            <a:ext cx="3360189" cy="2520142"/>
          </a:xfrm>
          <a:prstGeom prst="rect">
            <a:avLst/>
          </a:prstGeom>
        </p:spPr>
      </p:pic>
      <p:grpSp>
        <p:nvGrpSpPr>
          <p:cNvPr id="11" name="Gruppo 10"/>
          <p:cNvGrpSpPr/>
          <p:nvPr/>
        </p:nvGrpSpPr>
        <p:grpSpPr>
          <a:xfrm>
            <a:off x="1697846" y="1552294"/>
            <a:ext cx="5958898" cy="1892979"/>
            <a:chOff x="4560454" y="1575701"/>
            <a:chExt cx="5958898" cy="1892979"/>
          </a:xfrm>
        </p:grpSpPr>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33396" y="1575701"/>
              <a:ext cx="3785956" cy="1892979"/>
            </a:xfrm>
            <a:prstGeom prst="rect">
              <a:avLst/>
            </a:prstGeom>
          </p:spPr>
        </p:pic>
        <p:cxnSp>
          <p:nvCxnSpPr>
            <p:cNvPr id="6" name="Connettore 2 5"/>
            <p:cNvCxnSpPr/>
            <p:nvPr/>
          </p:nvCxnSpPr>
          <p:spPr>
            <a:xfrm>
              <a:off x="4560454" y="2831440"/>
              <a:ext cx="1807095"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pic>
        <p:nvPicPr>
          <p:cNvPr id="16" name="Immagine 15"/>
          <p:cNvPicPr>
            <a:picLocks noChangeAspect="1"/>
          </p:cNvPicPr>
          <p:nvPr/>
        </p:nvPicPr>
        <p:blipFill>
          <a:blip r:embed="rId5">
            <a:alphaModFix amt="85000"/>
            <a:extLst>
              <a:ext uri="{28A0092B-C50C-407E-A947-70E740481C1C}">
                <a14:useLocalDpi xmlns:a14="http://schemas.microsoft.com/office/drawing/2010/main" val="0"/>
              </a:ext>
            </a:extLst>
          </a:blip>
          <a:stretch>
            <a:fillRect/>
          </a:stretch>
        </p:blipFill>
        <p:spPr>
          <a:xfrm rot="20406474">
            <a:off x="8714607" y="684573"/>
            <a:ext cx="3175210" cy="1313204"/>
          </a:xfrm>
          <a:prstGeom prst="rect">
            <a:avLst/>
          </a:prstGeom>
        </p:spPr>
      </p:pic>
      <p:pic>
        <p:nvPicPr>
          <p:cNvPr id="18" name="Immagine 17"/>
          <p:cNvPicPr>
            <a:picLocks noChangeAspect="1"/>
          </p:cNvPicPr>
          <p:nvPr/>
        </p:nvPicPr>
        <p:blipFill rotWithShape="1">
          <a:blip r:embed="rId6">
            <a:extLst>
              <a:ext uri="{28A0092B-C50C-407E-A947-70E740481C1C}">
                <a14:useLocalDpi xmlns:a14="http://schemas.microsoft.com/office/drawing/2010/main" val="0"/>
              </a:ext>
            </a:extLst>
          </a:blip>
          <a:srcRect l="29392"/>
          <a:stretch/>
        </p:blipFill>
        <p:spPr>
          <a:xfrm>
            <a:off x="3504941" y="3105907"/>
            <a:ext cx="4337857" cy="2669655"/>
          </a:xfrm>
          <a:prstGeom prst="rect">
            <a:avLst/>
          </a:prstGeom>
        </p:spPr>
      </p:pic>
      <p:pic>
        <p:nvPicPr>
          <p:cNvPr id="21" name="Immagin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7942" y="2420252"/>
            <a:ext cx="2247466" cy="2247466"/>
          </a:xfrm>
          <a:prstGeom prst="rect">
            <a:avLst/>
          </a:prstGeom>
        </p:spPr>
      </p:pic>
    </p:spTree>
    <p:extLst>
      <p:ext uri="{BB962C8B-B14F-4D97-AF65-F5344CB8AC3E}">
        <p14:creationId xmlns:p14="http://schemas.microsoft.com/office/powerpoint/2010/main" val="76998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9"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dissolve">
                                      <p:cBhvr>
                                        <p:cTn id="14" dur="500"/>
                                        <p:tgtEl>
                                          <p:spTgt spid="11"/>
                                        </p:tgtEl>
                                      </p:cBhvr>
                                    </p:animEffect>
                                  </p:childTnLst>
                                </p:cTn>
                              </p:par>
                              <p:par>
                                <p:cTn id="15" presetID="0" presetClass="path" presetSubtype="0" accel="50000" decel="50000" fill="hold" nodeType="withEffect">
                                  <p:stCondLst>
                                    <p:cond delay="0"/>
                                  </p:stCondLst>
                                  <p:childTnLst>
                                    <p:animMotion origin="layout" path="M -0.70429 -0.01481 L 0.26276 -0.0206 " pathEditMode="relative" rAng="0" ptsTypes="AA">
                                      <p:cBhvr>
                                        <p:cTn id="16" dur="1000" fill="hold"/>
                                        <p:tgtEl>
                                          <p:spTgt spid="11"/>
                                        </p:tgtEl>
                                        <p:attrNameLst>
                                          <p:attrName>ppt_x</p:attrName>
                                          <p:attrName>ppt_y</p:attrName>
                                        </p:attrNameLst>
                                      </p:cBhvr>
                                      <p:rCtr x="48346" y="-301"/>
                                    </p:animMotion>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18"/>
                                        </p:tgtEl>
                                        <p:attrNameLst>
                                          <p:attrName>style.visibility</p:attrName>
                                        </p:attrNameLst>
                                      </p:cBhvr>
                                      <p:to>
                                        <p:strVal val="visible"/>
                                      </p:to>
                                    </p:set>
                                    <p:anim calcmode="lin" valueType="num">
                                      <p:cBhvr>
                                        <p:cTn id="28" dur="1000" fill="hold"/>
                                        <p:tgtEl>
                                          <p:spTgt spid="18"/>
                                        </p:tgtEl>
                                        <p:attrNameLst>
                                          <p:attrName>ppt_w</p:attrName>
                                        </p:attrNameLst>
                                      </p:cBhvr>
                                      <p:tavLst>
                                        <p:tav tm="0">
                                          <p:val>
                                            <p:fltVal val="0"/>
                                          </p:val>
                                        </p:tav>
                                        <p:tav tm="100000">
                                          <p:val>
                                            <p:strVal val="#ppt_w"/>
                                          </p:val>
                                        </p:tav>
                                      </p:tavLst>
                                    </p:anim>
                                    <p:anim calcmode="lin" valueType="num">
                                      <p:cBhvr>
                                        <p:cTn id="29" dur="1000" fill="hold"/>
                                        <p:tgtEl>
                                          <p:spTgt spid="18"/>
                                        </p:tgtEl>
                                        <p:attrNameLst>
                                          <p:attrName>ppt_h</p:attrName>
                                        </p:attrNameLst>
                                      </p:cBhvr>
                                      <p:tavLst>
                                        <p:tav tm="0">
                                          <p:val>
                                            <p:fltVal val="0"/>
                                          </p:val>
                                        </p:tav>
                                        <p:tav tm="100000">
                                          <p:val>
                                            <p:strVal val="#ppt_h"/>
                                          </p:val>
                                        </p:tav>
                                      </p:tavLst>
                                    </p:anim>
                                    <p:animEffect transition="in" filter="fade">
                                      <p:cBhvr>
                                        <p:cTn id="30" dur="1000"/>
                                        <p:tgtEl>
                                          <p:spTgt spid="18"/>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18"/>
                                        </p:tgtEl>
                                      </p:cBhvr>
                                    </p:animEffect>
                                    <p:set>
                                      <p:cBhvr>
                                        <p:cTn id="35" dur="1" fill="hold">
                                          <p:stCondLst>
                                            <p:cond delay="499"/>
                                          </p:stCondLst>
                                        </p:cTn>
                                        <p:tgtEl>
                                          <p:spTgt spid="18"/>
                                        </p:tgtEl>
                                        <p:attrNameLst>
                                          <p:attrName>style.visibility</p:attrName>
                                        </p:attrNameLst>
                                      </p:cBhvr>
                                      <p:to>
                                        <p:strVal val="hidden"/>
                                      </p:to>
                                    </p:set>
                                  </p:childTnLst>
                                </p:cTn>
                              </p:par>
                              <p:par>
                                <p:cTn id="36" presetID="9" presetClass="exit" presetSubtype="0" fill="hold" nodeType="withEffect">
                                  <p:stCondLst>
                                    <p:cond delay="0"/>
                                  </p:stCondLst>
                                  <p:childTnLst>
                                    <p:animEffect transition="out" filter="dissolve">
                                      <p:cBhvr>
                                        <p:cTn id="37" dur="500"/>
                                        <p:tgtEl>
                                          <p:spTgt spid="11"/>
                                        </p:tgtEl>
                                      </p:cBhvr>
                                    </p:animEffect>
                                    <p:set>
                                      <p:cBhvr>
                                        <p:cTn id="38" dur="1" fill="hold">
                                          <p:stCondLst>
                                            <p:cond delay="499"/>
                                          </p:stCondLst>
                                        </p:cTn>
                                        <p:tgtEl>
                                          <p:spTgt spid="11"/>
                                        </p:tgtEl>
                                        <p:attrNameLst>
                                          <p:attrName>style.visibility</p:attrName>
                                        </p:attrNameLst>
                                      </p:cBhvr>
                                      <p:to>
                                        <p:strVal val="hidden"/>
                                      </p:to>
                                    </p:set>
                                  </p:childTnLst>
                                </p:cTn>
                              </p:par>
                              <p:par>
                                <p:cTn id="39" presetID="9" presetClass="exit" presetSubtype="0" fill="hold" nodeType="withEffect">
                                  <p:stCondLst>
                                    <p:cond delay="0"/>
                                  </p:stCondLst>
                                  <p:childTnLst>
                                    <p:animEffect transition="out" filter="dissolve">
                                      <p:cBhvr>
                                        <p:cTn id="40" dur="500"/>
                                        <p:tgtEl>
                                          <p:spTgt spid="16"/>
                                        </p:tgtEl>
                                      </p:cBhvr>
                                    </p:animEffect>
                                    <p:set>
                                      <p:cBhvr>
                                        <p:cTn id="41" dur="1" fill="hold">
                                          <p:stCondLst>
                                            <p:cond delay="499"/>
                                          </p:stCondLst>
                                        </p:cTn>
                                        <p:tgtEl>
                                          <p:spTgt spid="16"/>
                                        </p:tgtEl>
                                        <p:attrNameLst>
                                          <p:attrName>style.visibility</p:attrName>
                                        </p:attrNameLst>
                                      </p:cBhvr>
                                      <p:to>
                                        <p:strVal val="hidden"/>
                                      </p:to>
                                    </p:set>
                                  </p:childTnLst>
                                </p:cTn>
                              </p:par>
                              <p:par>
                                <p:cTn id="42" presetID="9" presetClass="exit" presetSubtype="0" fill="hold" nodeType="withEffect">
                                  <p:stCondLst>
                                    <p:cond delay="0"/>
                                  </p:stCondLst>
                                  <p:childTnLst>
                                    <p:animEffect transition="out" filter="dissolve">
                                      <p:cBhvr>
                                        <p:cTn id="43" dur="500"/>
                                        <p:tgtEl>
                                          <p:spTgt spid="2"/>
                                        </p:tgtEl>
                                      </p:cBhvr>
                                    </p:animEffect>
                                    <p:set>
                                      <p:cBhvr>
                                        <p:cTn id="44" dur="1" fill="hold">
                                          <p:stCondLst>
                                            <p:cond delay="499"/>
                                          </p:stCondLst>
                                        </p:cTn>
                                        <p:tgtEl>
                                          <p:spTgt spid="2"/>
                                        </p:tgtEl>
                                        <p:attrNameLst>
                                          <p:attrName>style.visibility</p:attrName>
                                        </p:attrNameLst>
                                      </p:cBhvr>
                                      <p:to>
                                        <p:strVal val="hidden"/>
                                      </p:to>
                                    </p:set>
                                  </p:childTnLst>
                                </p:cTn>
                              </p:par>
                              <p:par>
                                <p:cTn id="45" presetID="9" presetClass="exit" presetSubtype="0" fill="hold" nodeType="withEffect">
                                  <p:stCondLst>
                                    <p:cond delay="0"/>
                                  </p:stCondLst>
                                  <p:childTnLst>
                                    <p:animEffect transition="out" filter="dissolve">
                                      <p:cBhvr>
                                        <p:cTn id="46" dur="500"/>
                                        <p:tgtEl>
                                          <p:spTgt spid="11"/>
                                        </p:tgtEl>
                                      </p:cBhvr>
                                    </p:animEffect>
                                    <p:set>
                                      <p:cBhvr>
                                        <p:cTn id="47" dur="1" fill="hold">
                                          <p:stCondLst>
                                            <p:cond delay="499"/>
                                          </p:stCondLst>
                                        </p:cTn>
                                        <p:tgtEl>
                                          <p:spTgt spid="11"/>
                                        </p:tgtEl>
                                        <p:attrNameLst>
                                          <p:attrName>style.visibility</p:attrName>
                                        </p:attrNameLst>
                                      </p:cBhvr>
                                      <p:to>
                                        <p:strVal val="hidden"/>
                                      </p:to>
                                    </p:set>
                                  </p:childTnLst>
                                </p:cTn>
                              </p:par>
                              <p:par>
                                <p:cTn id="48" presetID="0" presetClass="path" presetSubtype="0" accel="50000" decel="50000" fill="hold" nodeType="withEffect">
                                  <p:stCondLst>
                                    <p:cond delay="0"/>
                                  </p:stCondLst>
                                  <p:childTnLst>
                                    <p:animMotion origin="layout" path="M -0.02292 0.1375 L 0.32513 -0.19422 L 0.32513 -0.19375 C 0.36419 -0.14028 0.47565 0.1375 0.56002 0.12916 C 0.6444 0.12129 0.73047 -0.24514 0.83125 -0.24236 C 0.93216 -0.23982 1.16588 0.14537 1.16588 0.14652 L 1.16588 0.14537 " pathEditMode="relative" rAng="0" ptsTypes="AAAAAAA">
                                      <p:cBhvr>
                                        <p:cTn id="49" dur="4000" fill="hold"/>
                                        <p:tgtEl>
                                          <p:spTgt spid="21"/>
                                        </p:tgtEl>
                                        <p:attrNameLst>
                                          <p:attrName>ppt_x</p:attrName>
                                          <p:attrName>ppt_y</p:attrName>
                                        </p:attrNameLst>
                                      </p:cBhvr>
                                      <p:rCtr x="59440" y="-1856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9055"/>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err="1" smtClean="0"/>
              <a:t>RUbixi</a:t>
            </a:r>
            <a:r>
              <a:rPr lang="en-GB" smtClean="0"/>
              <a:t>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154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3600" smtClean="0">
                <a:latin typeface="+mj-lt"/>
              </a:rPr>
              <a:t>Financial</a:t>
            </a:r>
            <a:endParaRPr lang="en-GB" sz="3600">
              <a:latin typeface="+mj-lt"/>
            </a:endParaRPr>
          </a:p>
        </p:txBody>
      </p:sp>
      <p:pic>
        <p:nvPicPr>
          <p:cNvPr id="3" name="Immagine 2"/>
          <p:cNvPicPr>
            <a:picLocks noChangeAspect="1"/>
          </p:cNvPicPr>
          <p:nvPr/>
        </p:nvPicPr>
        <p:blipFill>
          <a:blip r:embed="rId4"/>
          <a:stretch>
            <a:fillRect/>
          </a:stretch>
        </p:blipFill>
        <p:spPr>
          <a:xfrm>
            <a:off x="0" y="2257825"/>
            <a:ext cx="12192000" cy="2360460"/>
          </a:xfrm>
          <a:prstGeom prst="rect">
            <a:avLst/>
          </a:prstGeom>
        </p:spPr>
      </p:pic>
      <p:sp>
        <p:nvSpPr>
          <p:cNvPr id="11" name="Rettangolo arrotondato 10"/>
          <p:cNvSpPr/>
          <p:nvPr/>
        </p:nvSpPr>
        <p:spPr>
          <a:xfrm>
            <a:off x="2770496" y="3181164"/>
            <a:ext cx="3261814" cy="44454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2" name="Rettangolo arrotondato 11"/>
          <p:cNvSpPr/>
          <p:nvPr/>
        </p:nvSpPr>
        <p:spPr>
          <a:xfrm>
            <a:off x="2322395" y="2219040"/>
            <a:ext cx="1430739" cy="53780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pic>
        <p:nvPicPr>
          <p:cNvPr id="2" name="Immagin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759" y="703257"/>
            <a:ext cx="3359140" cy="3359140"/>
          </a:xfrm>
          <a:prstGeom prst="rect">
            <a:avLst/>
          </a:prstGeom>
        </p:spPr>
      </p:pic>
    </p:spTree>
    <p:extLst>
      <p:ext uri="{BB962C8B-B14F-4D97-AF65-F5344CB8AC3E}">
        <p14:creationId xmlns:p14="http://schemas.microsoft.com/office/powerpoint/2010/main" val="4762515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dissolv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strips(downLeft)">
                                      <p:cBhvr>
                                        <p:cTn id="15" dur="500"/>
                                        <p:tgtEl>
                                          <p:spTgt spid="2"/>
                                        </p:tgtEl>
                                      </p:cBhvr>
                                    </p:animEffect>
                                  </p:childTnLst>
                                </p:cTn>
                              </p:par>
                              <p:par>
                                <p:cTn id="16" presetID="55" presetClass="path" presetSubtype="0" accel="50000" decel="50000" fill="hold" nodeType="withEffect">
                                  <p:stCondLst>
                                    <p:cond delay="0"/>
                                  </p:stCondLst>
                                  <p:childTnLst>
                                    <p:animMotion origin="layout" path="M -1.45833E-6 2.59259E-6 C 0.0086 -0.13681 -0.09765 -0.25556 -0.24036 -0.26343 C -0.3763 -0.27385 -0.5039 -0.18172 -0.5125 -0.04931 C -0.52305 0.07361 -0.43385 0.18773 -0.30625 0.19629 C -0.18932 0.20231 -0.07864 0.12662 -0.07005 0.01227 C -0.06172 -0.0919 -0.1362 -0.19028 -0.2444 -0.19815 C -0.3444 -0.2044 -0.43802 -0.14097 -0.4444 -0.04491 C -0.45078 0.04051 -0.39127 0.12477 -0.30208 0.12847 C -0.22122 0.13472 -0.14453 0.08541 -0.13815 0.00787 C -0.13398 -0.06158 -0.17851 -0.12871 -0.24883 -0.1331 C -0.31042 -0.13681 -0.37213 -0.10047 -0.3763 -0.04074 C -0.38073 0.01041 -0.34883 0.05903 -0.29765 0.06319 C -0.25521 0.06759 -0.21042 0.0449 -0.20846 0.00416 C -0.20403 -0.02847 -0.22122 -0.06343 -0.25299 -0.06783 C -0.27851 -0.06783 -0.30403 -0.05926 -0.30846 -0.03704 C -0.31042 -0.02269 -0.30625 -0.0081 -0.29349 -0.00209 C -0.28711 2.59259E-6 -0.28268 2.59259E-6 -0.2763 -0.00209 " pathEditMode="relative" rAng="0" ptsTypes="AAAAAAAAAAAAAAAAA">
                                      <p:cBhvr>
                                        <p:cTn id="17" dur="2000" fill="hold"/>
                                        <p:tgtEl>
                                          <p:spTgt spid="2"/>
                                        </p:tgtEl>
                                        <p:attrNameLst>
                                          <p:attrName>ppt_x</p:attrName>
                                          <p:attrName>ppt_y</p:attrName>
                                        </p:attrNameLst>
                                      </p:cBhvr>
                                      <p:rCtr x="-25651" y="-34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51211" y="308074"/>
            <a:ext cx="12686630" cy="1067385"/>
          </a:xfrm>
        </p:spPr>
        <p:txBody>
          <a:bodyPr>
            <a:normAutofit/>
          </a:bodyPr>
          <a:lstStyle/>
          <a:p>
            <a:r>
              <a:rPr lang="en-GB" dirty="0" smtClean="0"/>
              <a:t>4.2 MOST FAMOUS ATTACKS – </a:t>
            </a:r>
            <a:r>
              <a:rPr lang="en-GB" dirty="0" err="1" smtClean="0"/>
              <a:t>Rubixi</a:t>
            </a:r>
            <a:r>
              <a:rPr lang="en-GB" dirty="0" smtClean="0"/>
              <a:t>– 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475227" y="13998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Change the constructor’s name </a:t>
            </a:r>
            <a:r>
              <a:rPr lang="en-GB" sz="4000" dirty="0" smtClean="0">
                <a:latin typeface="+mj-lt"/>
                <a:sym typeface="Wingdings"/>
              </a:rPr>
              <a:t></a:t>
            </a:r>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3" name="Immagin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19167" y="1552294"/>
            <a:ext cx="2933325" cy="3446060"/>
          </a:xfrm>
          <a:prstGeom prst="rect">
            <a:avLst/>
          </a:prstGeom>
        </p:spPr>
      </p:pic>
    </p:spTree>
    <p:extLst>
      <p:ext uri="{BB962C8B-B14F-4D97-AF65-F5344CB8AC3E}">
        <p14:creationId xmlns:p14="http://schemas.microsoft.com/office/powerpoint/2010/main" val="52923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40327" y="1208240"/>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Ponzi Scheme </a:t>
            </a:r>
          </a:p>
          <a:p>
            <a:r>
              <a:rPr lang="en-GB" sz="4000" dirty="0" smtClean="0">
                <a:latin typeface="+mj-lt"/>
              </a:rPr>
              <a:t>To join the scheme, participant must pay a fee</a:t>
            </a:r>
          </a:p>
          <a:p>
            <a:r>
              <a:rPr lang="en-GB" sz="4000" dirty="0" smtClean="0">
                <a:latin typeface="+mj-lt"/>
              </a:rPr>
              <a:t>12 hours</a:t>
            </a:r>
          </a:p>
          <a:p>
            <a:r>
              <a:rPr lang="en-GB" sz="4000" dirty="0" smtClean="0">
                <a:latin typeface="+mj-lt"/>
              </a:rPr>
              <a:t>Two arrays: list of participants and their credit</a:t>
            </a:r>
          </a:p>
          <a:p>
            <a:r>
              <a:rPr lang="en-GB" sz="4000" dirty="0" smtClean="0">
                <a:latin typeface="+mj-lt"/>
              </a:rPr>
              <a:t>After 12 hours:  </a:t>
            </a:r>
          </a:p>
          <a:p>
            <a:endParaRPr lang="en-GB" sz="4000" dirty="0">
              <a:latin typeface="+mj-lt"/>
            </a:endParaRPr>
          </a:p>
        </p:txBody>
      </p:sp>
      <p:pic>
        <p:nvPicPr>
          <p:cNvPr id="11" name="Immagine 10"/>
          <p:cNvPicPr>
            <a:picLocks noChangeAspect="1"/>
          </p:cNvPicPr>
          <p:nvPr/>
        </p:nvPicPr>
        <p:blipFill>
          <a:blip r:embed="rId4"/>
          <a:stretch>
            <a:fillRect/>
          </a:stretch>
        </p:blipFill>
        <p:spPr>
          <a:xfrm>
            <a:off x="1366317" y="5149043"/>
            <a:ext cx="8712200" cy="1168400"/>
          </a:xfrm>
          <a:prstGeom prst="rect">
            <a:avLst/>
          </a:prstGeom>
        </p:spPr>
      </p:pic>
    </p:spTree>
    <p:extLst>
      <p:ext uri="{BB962C8B-B14F-4D97-AF65-F5344CB8AC3E}">
        <p14:creationId xmlns:p14="http://schemas.microsoft.com/office/powerpoint/2010/main" val="10032330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1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7218051"/>
            <a:ext cx="12192000" cy="6858000"/>
          </a:xfrm>
          <a:prstGeom prst="rect">
            <a:avLst/>
          </a:prstGeom>
        </p:spPr>
      </p:pic>
      <p:sp>
        <p:nvSpPr>
          <p:cNvPr id="5" name="Segnaposto contenuto 2"/>
          <p:cNvSpPr>
            <a:spLocks noGrp="1"/>
          </p:cNvSpPr>
          <p:nvPr>
            <p:ph idx="1"/>
          </p:nvPr>
        </p:nvSpPr>
        <p:spPr>
          <a:xfrm>
            <a:off x="671947" y="2916061"/>
            <a:ext cx="10131425" cy="3491665"/>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519547" y="2752525"/>
            <a:ext cx="10131425" cy="305764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List grew to long!</a:t>
            </a:r>
          </a:p>
          <a:p>
            <a:r>
              <a:rPr lang="en-GB" sz="4000" dirty="0" smtClean="0">
                <a:latin typeface="+mj-lt"/>
              </a:rPr>
              <a:t>Required gas for cleaning the arrays, exceeds the maximum allowed for a single transaction </a:t>
            </a:r>
            <a:endParaRPr lang="en-GB" sz="4000" dirty="0">
              <a:latin typeface="+mj-lt"/>
            </a:endParaRPr>
          </a:p>
        </p:txBody>
      </p:sp>
      <p:sp>
        <p:nvSpPr>
          <p:cNvPr id="3" name="CasellaDiTesto 2"/>
          <p:cNvSpPr txBox="1"/>
          <p:nvPr/>
        </p:nvSpPr>
        <p:spPr>
          <a:xfrm>
            <a:off x="10839457" y="1547336"/>
            <a:ext cx="922329" cy="1015663"/>
          </a:xfrm>
          <a:prstGeom prst="rect">
            <a:avLst/>
          </a:prstGeom>
          <a:noFill/>
        </p:spPr>
        <p:txBody>
          <a:bodyPr wrap="square" rtlCol="0">
            <a:spAutoFit/>
          </a:bodyPr>
          <a:lstStyle/>
          <a:p>
            <a:r>
              <a:rPr lang="is-IS" sz="6000" dirty="0" smtClean="0">
                <a:solidFill>
                  <a:srgbClr val="FF0000"/>
                </a:solidFill>
              </a:rPr>
              <a:t>…</a:t>
            </a:r>
            <a:endParaRPr lang="it-IT" dirty="0">
              <a:solidFill>
                <a:srgbClr val="FF0000"/>
              </a:solidFill>
            </a:endParaRPr>
          </a:p>
        </p:txBody>
      </p:sp>
      <p:sp>
        <p:nvSpPr>
          <p:cNvPr id="19" name="Rettangolo arrotondato 18"/>
          <p:cNvSpPr/>
          <p:nvPr/>
        </p:nvSpPr>
        <p:spPr>
          <a:xfrm>
            <a:off x="976747" y="206387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1527241" y="206162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5" name="Rettangolo arrotondato 24"/>
          <p:cNvSpPr/>
          <p:nvPr/>
        </p:nvSpPr>
        <p:spPr>
          <a:xfrm>
            <a:off x="207229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6" name="Rettangolo arrotondato 25"/>
          <p:cNvSpPr/>
          <p:nvPr/>
        </p:nvSpPr>
        <p:spPr>
          <a:xfrm>
            <a:off x="2617341" y="206586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7" name="Rettangolo arrotondato 26"/>
          <p:cNvSpPr/>
          <p:nvPr/>
        </p:nvSpPr>
        <p:spPr>
          <a:xfrm>
            <a:off x="3186456" y="2059507"/>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8" name="Rettangolo arrotondato 27"/>
          <p:cNvSpPr/>
          <p:nvPr/>
        </p:nvSpPr>
        <p:spPr>
          <a:xfrm>
            <a:off x="3736950" y="205726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9" name="Rettangolo arrotondato 28"/>
          <p:cNvSpPr/>
          <p:nvPr/>
        </p:nvSpPr>
        <p:spPr>
          <a:xfrm>
            <a:off x="428200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30" name="Rettangolo arrotondato 29"/>
          <p:cNvSpPr/>
          <p:nvPr/>
        </p:nvSpPr>
        <p:spPr>
          <a:xfrm>
            <a:off x="4827050" y="2061502"/>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3" name="Rettangolo arrotondato 42"/>
          <p:cNvSpPr/>
          <p:nvPr/>
        </p:nvSpPr>
        <p:spPr>
          <a:xfrm>
            <a:off x="5412424" y="2061781"/>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4" name="Rettangolo arrotondato 43"/>
          <p:cNvSpPr/>
          <p:nvPr/>
        </p:nvSpPr>
        <p:spPr>
          <a:xfrm>
            <a:off x="5962918" y="2059535"/>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5" name="Rettangolo arrotondato 44"/>
          <p:cNvSpPr/>
          <p:nvPr/>
        </p:nvSpPr>
        <p:spPr>
          <a:xfrm>
            <a:off x="650796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6" name="Rettangolo arrotondato 45"/>
          <p:cNvSpPr/>
          <p:nvPr/>
        </p:nvSpPr>
        <p:spPr>
          <a:xfrm>
            <a:off x="7053018" y="2063776"/>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7" name="Rettangolo arrotondato 46"/>
          <p:cNvSpPr/>
          <p:nvPr/>
        </p:nvSpPr>
        <p:spPr>
          <a:xfrm>
            <a:off x="7622133" y="2057414"/>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8" name="Rettangolo arrotondato 47"/>
          <p:cNvSpPr/>
          <p:nvPr/>
        </p:nvSpPr>
        <p:spPr>
          <a:xfrm>
            <a:off x="8172627"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49" name="Rettangolo arrotondato 48"/>
          <p:cNvSpPr/>
          <p:nvPr/>
        </p:nvSpPr>
        <p:spPr>
          <a:xfrm>
            <a:off x="871767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0" name="Rettangolo arrotondato 49"/>
          <p:cNvSpPr/>
          <p:nvPr/>
        </p:nvSpPr>
        <p:spPr>
          <a:xfrm>
            <a:off x="9262727" y="2059409"/>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1" name="Rettangolo arrotondato 50"/>
          <p:cNvSpPr/>
          <p:nvPr/>
        </p:nvSpPr>
        <p:spPr>
          <a:xfrm>
            <a:off x="980703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52" name="Rettangolo arrotondato 51"/>
          <p:cNvSpPr/>
          <p:nvPr/>
        </p:nvSpPr>
        <p:spPr>
          <a:xfrm>
            <a:off x="10352086" y="2055168"/>
            <a:ext cx="436374" cy="390778"/>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2118399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dissolve">
                                      <p:cBhvr>
                                        <p:cTn id="7" dur="500"/>
                                        <p:tgtEl>
                                          <p:spTgt spid="19"/>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20"/>
                                        </p:tgtEl>
                                        <p:attrNameLst>
                                          <p:attrName>style.visibility</p:attrName>
                                        </p:attrNameLst>
                                      </p:cBhvr>
                                      <p:to>
                                        <p:strVal val="visible"/>
                                      </p:to>
                                    </p:set>
                                    <p:animEffect transition="in" filter="dissolve">
                                      <p:cBhvr>
                                        <p:cTn id="10" dur="500"/>
                                        <p:tgtEl>
                                          <p:spTgt spid="20"/>
                                        </p:tgtEl>
                                      </p:cBhvr>
                                    </p:animEffect>
                                  </p:childTnLst>
                                </p:cTn>
                              </p:par>
                              <p:par>
                                <p:cTn id="11" presetID="9" presetClass="entr" presetSubtype="0" fill="hold" grpId="0" nodeType="withEffect">
                                  <p:stCondLst>
                                    <p:cond delay="200"/>
                                  </p:stCondLst>
                                  <p:childTnLst>
                                    <p:set>
                                      <p:cBhvr>
                                        <p:cTn id="12" dur="1" fill="hold">
                                          <p:stCondLst>
                                            <p:cond delay="0"/>
                                          </p:stCondLst>
                                        </p:cTn>
                                        <p:tgtEl>
                                          <p:spTgt spid="25"/>
                                        </p:tgtEl>
                                        <p:attrNameLst>
                                          <p:attrName>style.visibility</p:attrName>
                                        </p:attrNameLst>
                                      </p:cBhvr>
                                      <p:to>
                                        <p:strVal val="visible"/>
                                      </p:to>
                                    </p:set>
                                    <p:animEffect transition="in" filter="dissolve">
                                      <p:cBhvr>
                                        <p:cTn id="13" dur="500"/>
                                        <p:tgtEl>
                                          <p:spTgt spid="25"/>
                                        </p:tgtEl>
                                      </p:cBhvr>
                                    </p:animEffect>
                                  </p:childTnLst>
                                </p:cTn>
                              </p:par>
                              <p:par>
                                <p:cTn id="14" presetID="9" presetClass="entr" presetSubtype="0" fill="hold" grpId="0" nodeType="withEffect">
                                  <p:stCondLst>
                                    <p:cond delay="300"/>
                                  </p:stCondLst>
                                  <p:childTnLst>
                                    <p:set>
                                      <p:cBhvr>
                                        <p:cTn id="15" dur="1" fill="hold">
                                          <p:stCondLst>
                                            <p:cond delay="0"/>
                                          </p:stCondLst>
                                        </p:cTn>
                                        <p:tgtEl>
                                          <p:spTgt spid="26"/>
                                        </p:tgtEl>
                                        <p:attrNameLst>
                                          <p:attrName>style.visibility</p:attrName>
                                        </p:attrNameLst>
                                      </p:cBhvr>
                                      <p:to>
                                        <p:strVal val="visible"/>
                                      </p:to>
                                    </p:set>
                                    <p:animEffect transition="in" filter="dissolve">
                                      <p:cBhvr>
                                        <p:cTn id="16" dur="500"/>
                                        <p:tgtEl>
                                          <p:spTgt spid="26"/>
                                        </p:tgtEl>
                                      </p:cBhvr>
                                    </p:animEffect>
                                  </p:childTnLst>
                                </p:cTn>
                              </p:par>
                              <p:par>
                                <p:cTn id="17" presetID="9" presetClass="entr" presetSubtype="0" fill="hold" grpId="0" nodeType="withEffect">
                                  <p:stCondLst>
                                    <p:cond delay="40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28"/>
                                        </p:tgtEl>
                                        <p:attrNameLst>
                                          <p:attrName>style.visibility</p:attrName>
                                        </p:attrNameLst>
                                      </p:cBhvr>
                                      <p:to>
                                        <p:strVal val="visible"/>
                                      </p:to>
                                    </p:set>
                                    <p:animEffect transition="in" filter="dissolve">
                                      <p:cBhvr>
                                        <p:cTn id="22" dur="500"/>
                                        <p:tgtEl>
                                          <p:spTgt spid="28"/>
                                        </p:tgtEl>
                                      </p:cBhvr>
                                    </p:animEffect>
                                  </p:childTnLst>
                                </p:cTn>
                              </p:par>
                              <p:par>
                                <p:cTn id="23" presetID="9" presetClass="entr" presetSubtype="0" fill="hold" grpId="0" nodeType="withEffect">
                                  <p:stCondLst>
                                    <p:cond delay="600"/>
                                  </p:stCondLst>
                                  <p:childTnLst>
                                    <p:set>
                                      <p:cBhvr>
                                        <p:cTn id="24" dur="1" fill="hold">
                                          <p:stCondLst>
                                            <p:cond delay="0"/>
                                          </p:stCondLst>
                                        </p:cTn>
                                        <p:tgtEl>
                                          <p:spTgt spid="29"/>
                                        </p:tgtEl>
                                        <p:attrNameLst>
                                          <p:attrName>style.visibility</p:attrName>
                                        </p:attrNameLst>
                                      </p:cBhvr>
                                      <p:to>
                                        <p:strVal val="visible"/>
                                      </p:to>
                                    </p:set>
                                    <p:animEffect transition="in" filter="dissolve">
                                      <p:cBhvr>
                                        <p:cTn id="25" dur="500"/>
                                        <p:tgtEl>
                                          <p:spTgt spid="29"/>
                                        </p:tgtEl>
                                      </p:cBhvr>
                                    </p:animEffect>
                                  </p:childTnLst>
                                </p:cTn>
                              </p:par>
                              <p:par>
                                <p:cTn id="26" presetID="9" presetClass="entr" presetSubtype="0" fill="hold" grpId="0" nodeType="withEffect">
                                  <p:stCondLst>
                                    <p:cond delay="700"/>
                                  </p:stCondLst>
                                  <p:childTnLst>
                                    <p:set>
                                      <p:cBhvr>
                                        <p:cTn id="27" dur="1" fill="hold">
                                          <p:stCondLst>
                                            <p:cond delay="0"/>
                                          </p:stCondLst>
                                        </p:cTn>
                                        <p:tgtEl>
                                          <p:spTgt spid="30"/>
                                        </p:tgtEl>
                                        <p:attrNameLst>
                                          <p:attrName>style.visibility</p:attrName>
                                        </p:attrNameLst>
                                      </p:cBhvr>
                                      <p:to>
                                        <p:strVal val="visible"/>
                                      </p:to>
                                    </p:set>
                                    <p:animEffect transition="in" filter="dissolve">
                                      <p:cBhvr>
                                        <p:cTn id="28" dur="500"/>
                                        <p:tgtEl>
                                          <p:spTgt spid="30"/>
                                        </p:tgtEl>
                                      </p:cBhvr>
                                    </p:animEffect>
                                  </p:childTnLst>
                                </p:cTn>
                              </p:par>
                              <p:par>
                                <p:cTn id="29" presetID="9" presetClass="entr" presetSubtype="0" fill="hold" grpId="0" nodeType="withEffect">
                                  <p:stCondLst>
                                    <p:cond delay="800"/>
                                  </p:stCondLst>
                                  <p:childTnLst>
                                    <p:set>
                                      <p:cBhvr>
                                        <p:cTn id="30" dur="1" fill="hold">
                                          <p:stCondLst>
                                            <p:cond delay="0"/>
                                          </p:stCondLst>
                                        </p:cTn>
                                        <p:tgtEl>
                                          <p:spTgt spid="43"/>
                                        </p:tgtEl>
                                        <p:attrNameLst>
                                          <p:attrName>style.visibility</p:attrName>
                                        </p:attrNameLst>
                                      </p:cBhvr>
                                      <p:to>
                                        <p:strVal val="visible"/>
                                      </p:to>
                                    </p:set>
                                    <p:animEffect transition="in" filter="dissolve">
                                      <p:cBhvr>
                                        <p:cTn id="31" dur="500"/>
                                        <p:tgtEl>
                                          <p:spTgt spid="43"/>
                                        </p:tgtEl>
                                      </p:cBhvr>
                                    </p:animEffect>
                                  </p:childTnLst>
                                </p:cTn>
                              </p:par>
                              <p:par>
                                <p:cTn id="32" presetID="9" presetClass="entr" presetSubtype="0" fill="hold" grpId="0" nodeType="withEffect">
                                  <p:stCondLst>
                                    <p:cond delay="900"/>
                                  </p:stCondLst>
                                  <p:childTnLst>
                                    <p:set>
                                      <p:cBhvr>
                                        <p:cTn id="33" dur="1" fill="hold">
                                          <p:stCondLst>
                                            <p:cond delay="0"/>
                                          </p:stCondLst>
                                        </p:cTn>
                                        <p:tgtEl>
                                          <p:spTgt spid="44"/>
                                        </p:tgtEl>
                                        <p:attrNameLst>
                                          <p:attrName>style.visibility</p:attrName>
                                        </p:attrNameLst>
                                      </p:cBhvr>
                                      <p:to>
                                        <p:strVal val="visible"/>
                                      </p:to>
                                    </p:set>
                                    <p:animEffect transition="in" filter="dissolve">
                                      <p:cBhvr>
                                        <p:cTn id="34" dur="500"/>
                                        <p:tgtEl>
                                          <p:spTgt spid="44"/>
                                        </p:tgtEl>
                                      </p:cBhvr>
                                    </p:animEffect>
                                  </p:childTnLst>
                                </p:cTn>
                              </p:par>
                              <p:par>
                                <p:cTn id="35" presetID="9" presetClass="entr" presetSubtype="0" fill="hold" grpId="0" nodeType="withEffect">
                                  <p:stCondLst>
                                    <p:cond delay="1000"/>
                                  </p:stCondLst>
                                  <p:childTnLst>
                                    <p:set>
                                      <p:cBhvr>
                                        <p:cTn id="36" dur="1" fill="hold">
                                          <p:stCondLst>
                                            <p:cond delay="0"/>
                                          </p:stCondLst>
                                        </p:cTn>
                                        <p:tgtEl>
                                          <p:spTgt spid="45"/>
                                        </p:tgtEl>
                                        <p:attrNameLst>
                                          <p:attrName>style.visibility</p:attrName>
                                        </p:attrNameLst>
                                      </p:cBhvr>
                                      <p:to>
                                        <p:strVal val="visible"/>
                                      </p:to>
                                    </p:set>
                                    <p:animEffect transition="in" filter="dissolve">
                                      <p:cBhvr>
                                        <p:cTn id="37" dur="500"/>
                                        <p:tgtEl>
                                          <p:spTgt spid="45"/>
                                        </p:tgtEl>
                                      </p:cBhvr>
                                    </p:animEffect>
                                  </p:childTnLst>
                                </p:cTn>
                              </p:par>
                              <p:par>
                                <p:cTn id="38" presetID="9" presetClass="entr" presetSubtype="0" fill="hold" grpId="0" nodeType="withEffect">
                                  <p:stCondLst>
                                    <p:cond delay="1100"/>
                                  </p:stCondLst>
                                  <p:childTnLst>
                                    <p:set>
                                      <p:cBhvr>
                                        <p:cTn id="39" dur="1" fill="hold">
                                          <p:stCondLst>
                                            <p:cond delay="0"/>
                                          </p:stCondLst>
                                        </p:cTn>
                                        <p:tgtEl>
                                          <p:spTgt spid="46"/>
                                        </p:tgtEl>
                                        <p:attrNameLst>
                                          <p:attrName>style.visibility</p:attrName>
                                        </p:attrNameLst>
                                      </p:cBhvr>
                                      <p:to>
                                        <p:strVal val="visible"/>
                                      </p:to>
                                    </p:set>
                                    <p:animEffect transition="in" filter="dissolve">
                                      <p:cBhvr>
                                        <p:cTn id="40" dur="500"/>
                                        <p:tgtEl>
                                          <p:spTgt spid="46"/>
                                        </p:tgtEl>
                                      </p:cBhvr>
                                    </p:animEffect>
                                  </p:childTnLst>
                                </p:cTn>
                              </p:par>
                              <p:par>
                                <p:cTn id="41" presetID="9" presetClass="entr" presetSubtype="0" fill="hold" grpId="0" nodeType="withEffect">
                                  <p:stCondLst>
                                    <p:cond delay="1200"/>
                                  </p:stCondLst>
                                  <p:childTnLst>
                                    <p:set>
                                      <p:cBhvr>
                                        <p:cTn id="42" dur="1" fill="hold">
                                          <p:stCondLst>
                                            <p:cond delay="0"/>
                                          </p:stCondLst>
                                        </p:cTn>
                                        <p:tgtEl>
                                          <p:spTgt spid="47"/>
                                        </p:tgtEl>
                                        <p:attrNameLst>
                                          <p:attrName>style.visibility</p:attrName>
                                        </p:attrNameLst>
                                      </p:cBhvr>
                                      <p:to>
                                        <p:strVal val="visible"/>
                                      </p:to>
                                    </p:set>
                                    <p:animEffect transition="in" filter="dissolve">
                                      <p:cBhvr>
                                        <p:cTn id="43" dur="500"/>
                                        <p:tgtEl>
                                          <p:spTgt spid="47"/>
                                        </p:tgtEl>
                                      </p:cBhvr>
                                    </p:animEffect>
                                  </p:childTnLst>
                                </p:cTn>
                              </p:par>
                              <p:par>
                                <p:cTn id="44" presetID="9" presetClass="entr" presetSubtype="0" fill="hold" grpId="0" nodeType="withEffect">
                                  <p:stCondLst>
                                    <p:cond delay="1300"/>
                                  </p:stCondLst>
                                  <p:childTnLst>
                                    <p:set>
                                      <p:cBhvr>
                                        <p:cTn id="45" dur="1" fill="hold">
                                          <p:stCondLst>
                                            <p:cond delay="0"/>
                                          </p:stCondLst>
                                        </p:cTn>
                                        <p:tgtEl>
                                          <p:spTgt spid="48"/>
                                        </p:tgtEl>
                                        <p:attrNameLst>
                                          <p:attrName>style.visibility</p:attrName>
                                        </p:attrNameLst>
                                      </p:cBhvr>
                                      <p:to>
                                        <p:strVal val="visible"/>
                                      </p:to>
                                    </p:set>
                                    <p:animEffect transition="in" filter="dissolve">
                                      <p:cBhvr>
                                        <p:cTn id="46" dur="500"/>
                                        <p:tgtEl>
                                          <p:spTgt spid="48"/>
                                        </p:tgtEl>
                                      </p:cBhvr>
                                    </p:animEffect>
                                  </p:childTnLst>
                                </p:cTn>
                              </p:par>
                              <p:par>
                                <p:cTn id="47" presetID="9" presetClass="entr" presetSubtype="0" fill="hold" grpId="0" nodeType="withEffect">
                                  <p:stCondLst>
                                    <p:cond delay="1400"/>
                                  </p:stCondLst>
                                  <p:childTnLst>
                                    <p:set>
                                      <p:cBhvr>
                                        <p:cTn id="48" dur="1" fill="hold">
                                          <p:stCondLst>
                                            <p:cond delay="0"/>
                                          </p:stCondLst>
                                        </p:cTn>
                                        <p:tgtEl>
                                          <p:spTgt spid="49"/>
                                        </p:tgtEl>
                                        <p:attrNameLst>
                                          <p:attrName>style.visibility</p:attrName>
                                        </p:attrNameLst>
                                      </p:cBhvr>
                                      <p:to>
                                        <p:strVal val="visible"/>
                                      </p:to>
                                    </p:set>
                                    <p:animEffect transition="in" filter="dissolve">
                                      <p:cBhvr>
                                        <p:cTn id="49" dur="500"/>
                                        <p:tgtEl>
                                          <p:spTgt spid="49"/>
                                        </p:tgtEl>
                                      </p:cBhvr>
                                    </p:animEffect>
                                  </p:childTnLst>
                                </p:cTn>
                              </p:par>
                              <p:par>
                                <p:cTn id="50" presetID="9" presetClass="entr" presetSubtype="0" fill="hold" grpId="0" nodeType="withEffect">
                                  <p:stCondLst>
                                    <p:cond delay="1500"/>
                                  </p:stCondLst>
                                  <p:childTnLst>
                                    <p:set>
                                      <p:cBhvr>
                                        <p:cTn id="51" dur="1" fill="hold">
                                          <p:stCondLst>
                                            <p:cond delay="0"/>
                                          </p:stCondLst>
                                        </p:cTn>
                                        <p:tgtEl>
                                          <p:spTgt spid="50"/>
                                        </p:tgtEl>
                                        <p:attrNameLst>
                                          <p:attrName>style.visibility</p:attrName>
                                        </p:attrNameLst>
                                      </p:cBhvr>
                                      <p:to>
                                        <p:strVal val="visible"/>
                                      </p:to>
                                    </p:set>
                                    <p:animEffect transition="in" filter="dissolve">
                                      <p:cBhvr>
                                        <p:cTn id="52" dur="500"/>
                                        <p:tgtEl>
                                          <p:spTgt spid="50"/>
                                        </p:tgtEl>
                                      </p:cBhvr>
                                    </p:animEffect>
                                  </p:childTnLst>
                                </p:cTn>
                              </p:par>
                              <p:par>
                                <p:cTn id="53" presetID="9" presetClass="entr" presetSubtype="0" fill="hold" grpId="0" nodeType="withEffect">
                                  <p:stCondLst>
                                    <p:cond delay="1600"/>
                                  </p:stCondLst>
                                  <p:childTnLst>
                                    <p:set>
                                      <p:cBhvr>
                                        <p:cTn id="54" dur="1" fill="hold">
                                          <p:stCondLst>
                                            <p:cond delay="0"/>
                                          </p:stCondLst>
                                        </p:cTn>
                                        <p:tgtEl>
                                          <p:spTgt spid="51"/>
                                        </p:tgtEl>
                                        <p:attrNameLst>
                                          <p:attrName>style.visibility</p:attrName>
                                        </p:attrNameLst>
                                      </p:cBhvr>
                                      <p:to>
                                        <p:strVal val="visible"/>
                                      </p:to>
                                    </p:set>
                                    <p:animEffect transition="in" filter="dissolve">
                                      <p:cBhvr>
                                        <p:cTn id="55" dur="500"/>
                                        <p:tgtEl>
                                          <p:spTgt spid="51"/>
                                        </p:tgtEl>
                                      </p:cBhvr>
                                    </p:animEffect>
                                  </p:childTnLst>
                                </p:cTn>
                              </p:par>
                              <p:par>
                                <p:cTn id="56" presetID="9" presetClass="entr" presetSubtype="0" fill="hold" grpId="0" nodeType="withEffect">
                                  <p:stCondLst>
                                    <p:cond delay="1700"/>
                                  </p:stCondLst>
                                  <p:childTnLst>
                                    <p:set>
                                      <p:cBhvr>
                                        <p:cTn id="57" dur="1" fill="hold">
                                          <p:stCondLst>
                                            <p:cond delay="0"/>
                                          </p:stCondLst>
                                        </p:cTn>
                                        <p:tgtEl>
                                          <p:spTgt spid="52"/>
                                        </p:tgtEl>
                                        <p:attrNameLst>
                                          <p:attrName>style.visibility</p:attrName>
                                        </p:attrNameLst>
                                      </p:cBhvr>
                                      <p:to>
                                        <p:strVal val="visible"/>
                                      </p:to>
                                    </p:set>
                                    <p:animEffect transition="in" filter="dissolve">
                                      <p:cBhvr>
                                        <p:cTn id="58" dur="500"/>
                                        <p:tgtEl>
                                          <p:spTgt spid="52"/>
                                        </p:tgtEl>
                                      </p:cBhvr>
                                    </p:animEffect>
                                  </p:childTnLst>
                                </p:cTn>
                              </p:par>
                              <p:par>
                                <p:cTn id="59" presetID="9" presetClass="entr" presetSubtype="0" fill="hold" grpId="1" nodeType="withEffect">
                                  <p:stCondLst>
                                    <p:cond delay="1800"/>
                                  </p:stCondLst>
                                  <p:childTnLst>
                                    <p:set>
                                      <p:cBhvr>
                                        <p:cTn id="60" dur="1" fill="hold">
                                          <p:stCondLst>
                                            <p:cond delay="0"/>
                                          </p:stCondLst>
                                        </p:cTn>
                                        <p:tgtEl>
                                          <p:spTgt spid="52"/>
                                        </p:tgtEl>
                                        <p:attrNameLst>
                                          <p:attrName>style.visibility</p:attrName>
                                        </p:attrNameLst>
                                      </p:cBhvr>
                                      <p:to>
                                        <p:strVal val="visible"/>
                                      </p:to>
                                    </p:set>
                                    <p:animEffect transition="in" filter="dissolve">
                                      <p:cBhvr>
                                        <p:cTn id="61" dur="500"/>
                                        <p:tgtEl>
                                          <p:spTgt spid="52"/>
                                        </p:tgtEl>
                                      </p:cBhvr>
                                    </p:animEffect>
                                  </p:childTnLst>
                                </p:cTn>
                              </p:par>
                              <p:par>
                                <p:cTn id="62" presetID="10" presetClass="entr" presetSubtype="0" fill="hold" grpId="0" nodeType="withEffect">
                                  <p:stCondLst>
                                    <p:cond delay="2000"/>
                                  </p:stCondLst>
                                  <p:childTnLst>
                                    <p:set>
                                      <p:cBhvr>
                                        <p:cTn id="63" dur="1" fill="hold">
                                          <p:stCondLst>
                                            <p:cond delay="0"/>
                                          </p:stCondLst>
                                        </p:cTn>
                                        <p:tgtEl>
                                          <p:spTgt spid="3"/>
                                        </p:tgtEl>
                                        <p:attrNameLst>
                                          <p:attrName>style.visibility</p:attrName>
                                        </p:attrNameLst>
                                      </p:cBhvr>
                                      <p:to>
                                        <p:strVal val="visible"/>
                                      </p:to>
                                    </p:set>
                                    <p:animEffect transition="in" filter="fade">
                                      <p:cBhvr>
                                        <p:cTn id="64" dur="500"/>
                                        <p:tgtEl>
                                          <p:spTgt spid="3"/>
                                        </p:tgtEl>
                                      </p:cBhvr>
                                    </p:animEffec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9"/>
                                        </p:tgtEl>
                                        <p:attrNameLst>
                                          <p:attrName>style.visibility</p:attrName>
                                        </p:attrNameLst>
                                      </p:cBhvr>
                                      <p:to>
                                        <p:strVal val="visible"/>
                                      </p:to>
                                    </p:set>
                                    <p:animEffect transition="in" filter="fade">
                                      <p:cBhvr>
                                        <p:cTn id="6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3" grpId="0"/>
      <p:bldP spid="19" grpId="0" animBg="1"/>
      <p:bldP spid="20" grpId="0" animBg="1"/>
      <p:bldP spid="25" grpId="0" animBg="1"/>
      <p:bldP spid="26" grpId="0" animBg="1"/>
      <p:bldP spid="27" grpId="0" animBg="1"/>
      <p:bldP spid="28" grpId="0" animBg="1"/>
      <p:bldP spid="29" grpId="0" animBg="1"/>
      <p:bldP spid="30" grpId="0" animBg="1"/>
      <p:bldP spid="43" grpId="0" animBg="1"/>
      <p:bldP spid="44" grpId="0" animBg="1"/>
      <p:bldP spid="45" grpId="0" animBg="1"/>
      <p:bldP spid="46" grpId="0" animBg="1"/>
      <p:bldP spid="47" grpId="0" animBg="1"/>
      <p:bldP spid="48" grpId="0" animBg="1"/>
      <p:bldP spid="49" grpId="0" animBg="1"/>
      <p:bldP spid="50" grpId="0" animBg="1"/>
      <p:bldP spid="51" grpId="0" animBg="1"/>
      <p:bldP spid="52" grpId="0" animBg="1"/>
      <p:bldP spid="52"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4" name="Immagine 3"/>
          <p:cNvPicPr>
            <a:picLocks noChangeAspect="1"/>
          </p:cNvPicPr>
          <p:nvPr/>
        </p:nvPicPr>
        <p:blipFill>
          <a:blip r:embed="rId4"/>
          <a:stretch>
            <a:fillRect/>
          </a:stretch>
        </p:blipFill>
        <p:spPr>
          <a:xfrm>
            <a:off x="437520" y="1386671"/>
            <a:ext cx="11316960" cy="5484551"/>
          </a:xfrm>
          <a:prstGeom prst="rect">
            <a:avLst/>
          </a:prstGeom>
        </p:spPr>
      </p:pic>
      <p:sp>
        <p:nvSpPr>
          <p:cNvPr id="18" name="Rettangolo arrotondato 17"/>
          <p:cNvSpPr/>
          <p:nvPr/>
        </p:nvSpPr>
        <p:spPr>
          <a:xfrm>
            <a:off x="1015416" y="5038220"/>
            <a:ext cx="4361802" cy="666544"/>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19" name="Rettangolo arrotondato 18"/>
          <p:cNvSpPr/>
          <p:nvPr/>
        </p:nvSpPr>
        <p:spPr>
          <a:xfrm>
            <a:off x="6326670" y="1593095"/>
            <a:ext cx="3881855" cy="344887"/>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0" name="Rettangolo arrotondato 19"/>
          <p:cNvSpPr/>
          <p:nvPr/>
        </p:nvSpPr>
        <p:spPr>
          <a:xfrm>
            <a:off x="6328944" y="1909268"/>
            <a:ext cx="5285301" cy="902171"/>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1" name="Rettangolo arrotondato 20"/>
          <p:cNvSpPr/>
          <p:nvPr/>
        </p:nvSpPr>
        <p:spPr>
          <a:xfrm>
            <a:off x="6359997" y="2991562"/>
            <a:ext cx="5186009" cy="747925"/>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cxnSp>
        <p:nvCxnSpPr>
          <p:cNvPr id="6" name="Connettore 2 5"/>
          <p:cNvCxnSpPr/>
          <p:nvPr/>
        </p:nvCxnSpPr>
        <p:spPr>
          <a:xfrm flipV="1">
            <a:off x="4612943" y="3274935"/>
            <a:ext cx="4585648" cy="2866558"/>
          </a:xfrm>
          <a:prstGeom prst="straightConnector1">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36016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dissolve">
                                      <p:cBhvr>
                                        <p:cTn id="7" dur="5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dissolve">
                                      <p:cBhvr>
                                        <p:cTn id="12" dur="5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dissolve">
                                      <p:cBhvr>
                                        <p:cTn id="17" dur="500"/>
                                        <p:tgtEl>
                                          <p:spTgt spid="20"/>
                                        </p:tgtEl>
                                      </p:cBhvr>
                                    </p:animEffect>
                                  </p:childTnLst>
                                  <p:subTnLst>
                                    <p:set>
                                      <p:cBhvr override="childStyle">
                                        <p:cTn dur="1" fill="hold" display="0" masterRel="nextClick" afterEffect="1"/>
                                        <p:tgtEl>
                                          <p:spTgt spid="20"/>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dissolve">
                                      <p:cBhvr>
                                        <p:cTn id="22"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par>
                                <p:cTn id="23" presetID="9"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subTnLst>
                                    <p:set>
                                      <p:cBhvr override="childStyle">
                                        <p:cTn dur="1" fill="hold" display="0" masterRel="nextClick" afterEffect="1"/>
                                        <p:tgtEl>
                                          <p:spTgt spid="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dirty="0" smtClean="0"/>
              <a:t>4.2 MOST FAMOUS ATTACKS – Govern-Mental  </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9" name="Immagine 8"/>
          <p:cNvPicPr>
            <a:picLocks noChangeAspect="1"/>
          </p:cNvPicPr>
          <p:nvPr/>
        </p:nvPicPr>
        <p:blipFill>
          <a:blip r:embed="rId4"/>
          <a:stretch>
            <a:fillRect/>
          </a:stretch>
        </p:blipFill>
        <p:spPr>
          <a:xfrm>
            <a:off x="2689659" y="1399894"/>
            <a:ext cx="6563523" cy="2290056"/>
          </a:xfrm>
          <a:prstGeom prst="rect">
            <a:avLst/>
          </a:prstGeom>
        </p:spPr>
      </p:pic>
      <p:pic>
        <p:nvPicPr>
          <p:cNvPr id="13" name="Immagin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flipH="1">
            <a:off x="3138985" y="2142699"/>
            <a:ext cx="701606" cy="1152388"/>
          </a:xfrm>
          <a:prstGeom prst="rect">
            <a:avLst/>
          </a:prstGeom>
        </p:spPr>
      </p:pic>
      <p:pic>
        <p:nvPicPr>
          <p:cNvPr id="14" name="Immagine 13"/>
          <p:cNvPicPr>
            <a:picLocks noChangeAspect="1"/>
          </p:cNvPicPr>
          <p:nvPr/>
        </p:nvPicPr>
        <p:blipFill>
          <a:blip r:embed="rId6"/>
          <a:stretch>
            <a:fillRect/>
          </a:stretch>
        </p:blipFill>
        <p:spPr>
          <a:xfrm>
            <a:off x="0" y="4128947"/>
            <a:ext cx="12192000" cy="2048101"/>
          </a:xfrm>
          <a:prstGeom prst="rect">
            <a:avLst/>
          </a:prstGeom>
        </p:spPr>
      </p:pic>
      <p:sp>
        <p:nvSpPr>
          <p:cNvPr id="22" name="Rettangolo arrotondato 21"/>
          <p:cNvSpPr/>
          <p:nvPr/>
        </p:nvSpPr>
        <p:spPr>
          <a:xfrm>
            <a:off x="5131557" y="4736076"/>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
        <p:nvSpPr>
          <p:cNvPr id="23" name="Rettangolo arrotondato 22"/>
          <p:cNvSpPr/>
          <p:nvPr/>
        </p:nvSpPr>
        <p:spPr>
          <a:xfrm>
            <a:off x="1066799" y="5120488"/>
            <a:ext cx="7014950" cy="477370"/>
          </a:xfrm>
          <a:prstGeom prst="roundRect">
            <a:avLst/>
          </a:prstGeom>
          <a:noFill/>
          <a:ln w="381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it-IT"/>
          </a:p>
        </p:txBody>
      </p:sp>
    </p:spTree>
    <p:extLst>
      <p:ext uri="{BB962C8B-B14F-4D97-AF65-F5344CB8AC3E}">
        <p14:creationId xmlns:p14="http://schemas.microsoft.com/office/powerpoint/2010/main" val="715118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10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dissolve">
                                      <p:cBhvr>
                                        <p:cTn id="17" dur="500"/>
                                        <p:tgtEl>
                                          <p:spTgt spid="22"/>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dissolv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itolo 1"/>
          <p:cNvSpPr>
            <a:spLocks noGrp="1"/>
          </p:cNvSpPr>
          <p:nvPr>
            <p:ph type="title"/>
          </p:nvPr>
        </p:nvSpPr>
        <p:spPr>
          <a:xfrm>
            <a:off x="51211" y="308074"/>
            <a:ext cx="12686630" cy="1067385"/>
          </a:xfrm>
        </p:spPr>
        <p:txBody>
          <a:bodyPr>
            <a:normAutofit fontScale="90000"/>
          </a:bodyPr>
          <a:lstStyle/>
          <a:p>
            <a:r>
              <a:rPr lang="en-GB" dirty="0" smtClean="0"/>
              <a:t>4.2 MOST FAMOUS ATTACKS – </a:t>
            </a:r>
            <a:r>
              <a:rPr lang="en-GB" dirty="0"/>
              <a:t>Govern-Mental– </a:t>
            </a:r>
            <a:r>
              <a:rPr lang="en-GB" dirty="0" smtClean="0"/>
              <a:t>POSSIBLE SOLUTIONS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6" name="Segnaposto contenuto 2"/>
          <p:cNvSpPr txBox="1">
            <a:spLocks/>
          </p:cNvSpPr>
          <p:nvPr/>
        </p:nvSpPr>
        <p:spPr>
          <a:xfrm>
            <a:off x="624842" y="1375459"/>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Increase cost of external function</a:t>
            </a:r>
          </a:p>
          <a:p>
            <a:endParaRPr lang="en-GB" sz="4000" dirty="0" smtClean="0">
              <a:latin typeface="+mj-lt"/>
            </a:endParaRPr>
          </a:p>
          <a:p>
            <a:endParaRPr lang="en-GB" sz="4000" dirty="0" smtClean="0">
              <a:latin typeface="+mj-lt"/>
            </a:endParaRPr>
          </a:p>
          <a:p>
            <a:endParaRPr lang="en-GB" sz="4000" dirty="0" smtClean="0">
              <a:latin typeface="+mj-lt"/>
            </a:endParaRPr>
          </a:p>
        </p:txBody>
      </p:sp>
      <p:pic>
        <p:nvPicPr>
          <p:cNvPr id="2" name="Immagin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76732" y="2031591"/>
            <a:ext cx="2479040" cy="2274520"/>
          </a:xfrm>
          <a:prstGeom prst="rect">
            <a:avLst/>
          </a:prstGeom>
        </p:spPr>
      </p:pic>
    </p:spTree>
    <p:extLst>
      <p:ext uri="{BB962C8B-B14F-4D97-AF65-F5344CB8AC3E}">
        <p14:creationId xmlns:p14="http://schemas.microsoft.com/office/powerpoint/2010/main" val="987319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6927"/>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Govern-Mental - #2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387927" y="2966629"/>
            <a:ext cx="12179186" cy="3057643"/>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Attacker </a:t>
            </a:r>
            <a:r>
              <a:rPr lang="en-GB" sz="4000" dirty="0" smtClean="0">
                <a:latin typeface="+mj-lt"/>
              </a:rPr>
              <a:t>does not include in blocks the transactions in order to be the last </a:t>
            </a:r>
            <a:r>
              <a:rPr lang="en-GB" sz="4000" dirty="0" smtClean="0">
                <a:latin typeface="+mj-lt"/>
              </a:rPr>
              <a:t>player</a:t>
            </a:r>
            <a:endParaRPr lang="en-GB" sz="4000" dirty="0" smtClean="0">
              <a:latin typeface="+mj-lt"/>
            </a:endParaRPr>
          </a:p>
        </p:txBody>
      </p:sp>
      <p:grpSp>
        <p:nvGrpSpPr>
          <p:cNvPr id="4" name="Gruppo 3"/>
          <p:cNvGrpSpPr/>
          <p:nvPr/>
        </p:nvGrpSpPr>
        <p:grpSpPr>
          <a:xfrm>
            <a:off x="5737659" y="1552294"/>
            <a:ext cx="6327483" cy="1779626"/>
            <a:chOff x="666750" y="2187392"/>
            <a:chExt cx="10005002" cy="2714808"/>
          </a:xfrm>
        </p:grpSpPr>
        <p:pic>
          <p:nvPicPr>
            <p:cNvPr id="2" name="Immagine 1"/>
            <p:cNvPicPr>
              <a:picLocks noChangeAspect="1"/>
            </p:cNvPicPr>
            <p:nvPr/>
          </p:nvPicPr>
          <p:blipFill>
            <a:blip r:embed="rId4"/>
            <a:stretch>
              <a:fillRect/>
            </a:stretch>
          </p:blipFill>
          <p:spPr>
            <a:xfrm>
              <a:off x="666750" y="2187392"/>
              <a:ext cx="10005002" cy="2714808"/>
            </a:xfrm>
            <a:prstGeom prst="rect">
              <a:avLst/>
            </a:prstGeom>
          </p:spPr>
        </p:pic>
        <p:sp>
          <p:nvSpPr>
            <p:cNvPr id="3" name="Rettangolo 2"/>
            <p:cNvSpPr/>
            <p:nvPr/>
          </p:nvSpPr>
          <p:spPr>
            <a:xfrm>
              <a:off x="9144000" y="2187392"/>
              <a:ext cx="1160060" cy="5285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grpSp>
    </p:spTree>
    <p:extLst>
      <p:ext uri="{BB962C8B-B14F-4D97-AF65-F5344CB8AC3E}">
        <p14:creationId xmlns:p14="http://schemas.microsoft.com/office/powerpoint/2010/main" val="1921252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magine 3"/>
          <p:cNvPicPr>
            <a:picLocks noChangeAspect="1"/>
          </p:cNvPicPr>
          <p:nvPr/>
        </p:nvPicPr>
        <p:blipFill>
          <a:blip r:embed="rId3">
            <a:alphaModFix amt="10000"/>
            <a:extLst>
              <a:ext uri="{28A0092B-C50C-407E-A947-70E740481C1C}">
                <a14:useLocalDpi xmlns:a14="http://schemas.microsoft.com/office/drawing/2010/main"/>
              </a:ext>
            </a:extLst>
          </a:blip>
          <a:stretch>
            <a:fillRect/>
          </a:stretch>
        </p:blipFill>
        <p:spPr>
          <a:xfrm>
            <a:off x="0" y="0"/>
            <a:ext cx="12192000" cy="6858000"/>
          </a:xfrm>
          <a:prstGeom prst="rect">
            <a:avLst/>
          </a:prstGeom>
          <a:ln>
            <a:noFill/>
          </a:ln>
          <a:effectLst>
            <a:outerShdw blurRad="292100" dist="139700" dir="2700000" algn="tl" rotWithShape="0">
              <a:srgbClr val="333333">
                <a:alpha val="65000"/>
              </a:srgbClr>
            </a:outerShdw>
          </a:effectLst>
        </p:spPr>
      </p:pic>
      <p:sp>
        <p:nvSpPr>
          <p:cNvPr id="2" name="Titolo 1"/>
          <p:cNvSpPr>
            <a:spLocks noGrp="1"/>
          </p:cNvSpPr>
          <p:nvPr>
            <p:ph type="title"/>
          </p:nvPr>
        </p:nvSpPr>
        <p:spPr>
          <a:xfrm>
            <a:off x="235527" y="332509"/>
            <a:ext cx="11180186" cy="1067385"/>
          </a:xfrm>
        </p:spPr>
        <p:txBody>
          <a:bodyPr>
            <a:normAutofit fontScale="90000"/>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2.1	</a:t>
            </a:r>
            <a:r>
              <a:rPr lang="en-GB" sz="4000" smtClean="0"/>
              <a:t>What is a </a:t>
            </a:r>
            <a:r>
              <a:rPr lang="en-GB" sz="4000" err="1" smtClean="0"/>
              <a:t>blockchain</a:t>
            </a:r>
            <a:r>
              <a:rPr lang="en-GB" sz="4000" smtClean="0"/>
              <a:t> AND HOW DOES IT WORK?</a:t>
            </a:r>
            <a:endParaRPr lang="en-GB" sz="4000"/>
          </a:p>
        </p:txBody>
      </p:sp>
      <p:sp>
        <p:nvSpPr>
          <p:cNvPr id="5" name="Segnaposto contenuto 2"/>
          <p:cNvSpPr>
            <a:spLocks noGrp="1"/>
          </p:cNvSpPr>
          <p:nvPr>
            <p:ph idx="1"/>
          </p:nvPr>
        </p:nvSpPr>
        <p:spPr>
          <a:xfrm>
            <a:off x="630382" y="866201"/>
            <a:ext cx="10131425" cy="4557560"/>
          </a:xfrm>
        </p:spPr>
        <p:txBody>
          <a:bodyPr>
            <a:normAutofit/>
          </a:bodyPr>
          <a:lstStyle/>
          <a:p>
            <a:r>
              <a:rPr lang="en-GB" sz="4000" dirty="0" smtClean="0">
                <a:latin typeface="+mj-lt"/>
              </a:rPr>
              <a:t>Distributed Database</a:t>
            </a:r>
          </a:p>
          <a:p>
            <a:r>
              <a:rPr lang="en-GB" sz="4000" dirty="0" smtClean="0">
                <a:latin typeface="+mj-lt"/>
              </a:rPr>
              <a:t>Public digital ledger</a:t>
            </a:r>
          </a:p>
          <a:p>
            <a:r>
              <a:rPr lang="en-GB" sz="4000" dirty="0" smtClean="0">
                <a:latin typeface="+mj-lt"/>
              </a:rPr>
              <a:t>Source of Trust</a:t>
            </a:r>
          </a:p>
          <a:p>
            <a:endParaRPr lang="en-GB" sz="4000" dirty="0">
              <a:latin typeface="+mj-lt"/>
            </a:endParaRPr>
          </a:p>
        </p:txBody>
      </p:sp>
    </p:spTree>
    <p:extLst>
      <p:ext uri="{BB962C8B-B14F-4D97-AF65-F5344CB8AC3E}">
        <p14:creationId xmlns:p14="http://schemas.microsoft.com/office/powerpoint/2010/main" val="299420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normAutofit/>
          </a:bodyPr>
          <a:lstStyle/>
          <a:p>
            <a:r>
              <a:rPr lang="en-GB" smtClean="0"/>
              <a:t>4.2 MOST FAMOUS ATTACKS – </a:t>
            </a:r>
            <a:r>
              <a:rPr lang="en-GB"/>
              <a:t>Govern-Mental - </a:t>
            </a:r>
            <a:r>
              <a:rPr lang="en-GB" smtClean="0"/>
              <a:t>#3 </a:t>
            </a:r>
            <a:endParaRPr lang="en-GB"/>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671946" y="1197617"/>
            <a:ext cx="10131425" cy="4409687"/>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The miner alters the timestamps</a:t>
            </a:r>
          </a:p>
          <a:p>
            <a:r>
              <a:rPr lang="en-GB" sz="4000" dirty="0" smtClean="0">
                <a:latin typeface="+mj-lt"/>
              </a:rPr>
              <a:t>She manages to publish the new block with the delayed timestamp</a:t>
            </a:r>
          </a:p>
          <a:p>
            <a:r>
              <a:rPr lang="en-GB" sz="4000" dirty="0" smtClean="0">
                <a:latin typeface="+mj-lt"/>
              </a:rPr>
              <a:t>She will be the last player and win the jackpot</a:t>
            </a:r>
            <a:endParaRPr lang="en-GB" sz="4000" dirty="0">
              <a:latin typeface="+mj-lt"/>
            </a:endParaRPr>
          </a:p>
        </p:txBody>
      </p:sp>
    </p:spTree>
    <p:extLst>
      <p:ext uri="{BB962C8B-B14F-4D97-AF65-F5344CB8AC3E}">
        <p14:creationId xmlns:p14="http://schemas.microsoft.com/office/powerpoint/2010/main" val="259994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magine 12"/>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51211" y="308074"/>
            <a:ext cx="12686630" cy="1067385"/>
          </a:xfrm>
        </p:spPr>
        <p:txBody>
          <a:bodyPr>
            <a:normAutofit fontScale="90000"/>
          </a:bodyPr>
          <a:lstStyle/>
          <a:p>
            <a:r>
              <a:rPr lang="en-GB" dirty="0"/>
              <a:t>4.2 MOST FAMOUS ATTACKS – Govern-Mental– POSSIBLE SOLUTIONS</a:t>
            </a:r>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53637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dirty="0" smtClean="0">
              <a:latin typeface="+mj-lt"/>
            </a:endParaRPr>
          </a:p>
          <a:p>
            <a:r>
              <a:rPr lang="en-GB" sz="4000" dirty="0" smtClean="0">
                <a:latin typeface="+mj-lt"/>
              </a:rPr>
              <a:t>Stack size limits</a:t>
            </a:r>
          </a:p>
          <a:p>
            <a:r>
              <a:rPr lang="en-GB" sz="4000" dirty="0" smtClean="0">
                <a:latin typeface="+mj-lt"/>
              </a:rPr>
              <a:t>Time constraints </a:t>
            </a:r>
          </a:p>
          <a:p>
            <a:endParaRPr lang="en-GB" sz="4000" dirty="0" smtClean="0">
              <a:latin typeface="+mj-lt"/>
            </a:endParaRPr>
          </a:p>
        </p:txBody>
      </p:sp>
    </p:spTree>
    <p:extLst>
      <p:ext uri="{BB962C8B-B14F-4D97-AF65-F5344CB8AC3E}">
        <p14:creationId xmlns:p14="http://schemas.microsoft.com/office/powerpoint/2010/main" val="18407070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OPEN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791786" y="1379973"/>
            <a:ext cx="10996352"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No guarantee of transaction execution</a:t>
            </a:r>
          </a:p>
          <a:p>
            <a:pPr lvl="1"/>
            <a:r>
              <a:rPr lang="en-GB" sz="4000" dirty="0" smtClean="0">
                <a:latin typeface="+mj-lt"/>
              </a:rPr>
              <a:t>E.g. </a:t>
            </a:r>
            <a:r>
              <a:rPr lang="en-GB" sz="4000" dirty="0" err="1" smtClean="0">
                <a:latin typeface="+mj-lt"/>
              </a:rPr>
              <a:t>KoTE</a:t>
            </a:r>
            <a:endParaRPr lang="en-GB" sz="4000" dirty="0" smtClean="0">
              <a:latin typeface="+mj-lt"/>
            </a:endParaRPr>
          </a:p>
          <a:p>
            <a:r>
              <a:rPr lang="en-GB" sz="4000" dirty="0" smtClean="0">
                <a:latin typeface="+mj-lt"/>
              </a:rPr>
              <a:t>Turing-complete smart contracts are slow</a:t>
            </a:r>
          </a:p>
          <a:p>
            <a:r>
              <a:rPr lang="en-GB" sz="4000" dirty="0" smtClean="0">
                <a:latin typeface="+mj-lt"/>
              </a:rPr>
              <a:t>Scaling is a moon-shot </a:t>
            </a:r>
          </a:p>
          <a:p>
            <a:r>
              <a:rPr lang="en-GB" sz="4000" dirty="0" smtClean="0">
                <a:latin typeface="+mj-lt"/>
              </a:rPr>
              <a:t>Oracles break the trust model</a:t>
            </a:r>
          </a:p>
          <a:p>
            <a:r>
              <a:rPr lang="en-GB" sz="4000" dirty="0" smtClean="0">
                <a:latin typeface="+mj-lt"/>
              </a:rPr>
              <a:t>Public </a:t>
            </a:r>
            <a:r>
              <a:rPr lang="en-GB" sz="4000" dirty="0" err="1" smtClean="0">
                <a:latin typeface="+mj-lt"/>
              </a:rPr>
              <a:t>Blockchain</a:t>
            </a:r>
            <a:r>
              <a:rPr lang="en-GB" sz="4000" dirty="0" smtClean="0">
                <a:latin typeface="+mj-lt"/>
              </a:rPr>
              <a:t> struggle to stay decentralized   </a:t>
            </a:r>
          </a:p>
          <a:p>
            <a:pPr marL="457200" lvl="1" indent="0">
              <a:buNone/>
            </a:pPr>
            <a:endParaRPr lang="en-GB" sz="4000" dirty="0">
              <a:latin typeface="+mj-lt"/>
            </a:endParaRPr>
          </a:p>
        </p:txBody>
      </p:sp>
    </p:spTree>
    <p:extLst>
      <p:ext uri="{BB962C8B-B14F-4D97-AF65-F5344CB8AC3E}">
        <p14:creationId xmlns:p14="http://schemas.microsoft.com/office/powerpoint/2010/main" val="13548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magine 9"/>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dirty="0" smtClean="0">
              <a:latin typeface="+mj-lt"/>
            </a:endParaRPr>
          </a:p>
          <a:p>
            <a:endParaRPr lang="en-GB" sz="4000" dirty="0" smtClean="0">
              <a:latin typeface="+mj-lt"/>
            </a:endParaRPr>
          </a:p>
          <a:p>
            <a:endParaRPr lang="en-GB" sz="40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5.1 </a:t>
            </a:r>
            <a:r>
              <a:rPr lang="en-GB" dirty="0" err="1" smtClean="0"/>
              <a:t>EtherEum</a:t>
            </a:r>
            <a:r>
              <a:rPr lang="en-GB" dirty="0" smtClean="0"/>
              <a:t> Challenges in Smart Contract</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9" name="Segnaposto contenuto 2"/>
          <p:cNvSpPr txBox="1">
            <a:spLocks/>
          </p:cNvSpPr>
          <p:nvPr/>
        </p:nvSpPr>
        <p:spPr>
          <a:xfrm>
            <a:off x="824346" y="933164"/>
            <a:ext cx="10031748" cy="5626963"/>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Improve Solidity</a:t>
            </a:r>
          </a:p>
          <a:p>
            <a:r>
              <a:rPr lang="en-GB" sz="4000" dirty="0" smtClean="0">
                <a:latin typeface="+mj-lt"/>
              </a:rPr>
              <a:t>Documentation is divided across the network and not easily accessible </a:t>
            </a:r>
          </a:p>
          <a:p>
            <a:r>
              <a:rPr lang="en-GB" sz="4000" dirty="0" smtClean="0">
                <a:latin typeface="+mj-lt"/>
              </a:rPr>
              <a:t>Trust is a must</a:t>
            </a:r>
          </a:p>
          <a:p>
            <a:endParaRPr lang="en-GB" sz="4000" dirty="0">
              <a:latin typeface="+mj-lt"/>
            </a:endParaRPr>
          </a:p>
        </p:txBody>
      </p:sp>
    </p:spTree>
    <p:extLst>
      <p:ext uri="{BB962C8B-B14F-4D97-AF65-F5344CB8AC3E}">
        <p14:creationId xmlns:p14="http://schemas.microsoft.com/office/powerpoint/2010/main" val="2066238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Questions?</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49535" y="439916"/>
            <a:ext cx="5576248" cy="5576248"/>
          </a:xfrm>
          <a:prstGeom prst="rect">
            <a:avLst/>
          </a:prstGeom>
        </p:spPr>
      </p:pic>
    </p:spTree>
    <p:extLst>
      <p:ext uri="{BB962C8B-B14F-4D97-AF65-F5344CB8AC3E}">
        <p14:creationId xmlns:p14="http://schemas.microsoft.com/office/powerpoint/2010/main" val="2732312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Usability</a:t>
            </a:r>
            <a:endParaRPr lang="en-GB" dirty="0"/>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2" name="Rettangolo 1"/>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Are Smart Contracts a really good solution ?</a:t>
            </a:r>
            <a:endParaRPr lang="en-GB" sz="4000" dirty="0">
              <a:latin typeface="+mj-lt"/>
            </a:endParaRPr>
          </a:p>
        </p:txBody>
      </p:sp>
      <p:sp>
        <p:nvSpPr>
          <p:cNvPr id="9" name="Rettangolo 8"/>
          <p:cNvSpPr/>
          <p:nvPr/>
        </p:nvSpPr>
        <p:spPr>
          <a:xfrm>
            <a:off x="-1"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Can they completely replace traditional contracts?</a:t>
            </a:r>
            <a:endParaRPr lang="en-GB" sz="4000" dirty="0">
              <a:latin typeface="+mj-lt"/>
            </a:endParaRPr>
          </a:p>
        </p:txBody>
      </p:sp>
      <p:sp>
        <p:nvSpPr>
          <p:cNvPr id="10" name="Rettangolo 9"/>
          <p:cNvSpPr/>
          <p:nvPr/>
        </p:nvSpPr>
        <p:spPr>
          <a:xfrm>
            <a:off x="-2" y="2275668"/>
            <a:ext cx="12191999" cy="1938992"/>
          </a:xfrm>
          <a:prstGeom prst="rect">
            <a:avLst/>
          </a:prstGeom>
          <a:ln w="12700">
            <a:solidFill>
              <a:schemeClr val="accent2"/>
            </a:solidFill>
          </a:ln>
        </p:spPr>
        <p:txBody>
          <a:bodyPr wrap="square">
            <a:spAutoFit/>
          </a:bodyPr>
          <a:lstStyle/>
          <a:p>
            <a:pPr algn="ctr"/>
            <a:r>
              <a:rPr lang="en-GB" sz="4000" dirty="0">
                <a:latin typeface="+mj-lt"/>
              </a:rPr>
              <a:t>Are there agreements that cannot be completely </a:t>
            </a:r>
            <a:r>
              <a:rPr lang="en-GB" sz="4000" dirty="0" smtClean="0">
                <a:latin typeface="+mj-lt"/>
              </a:rPr>
              <a:t>automatized</a:t>
            </a:r>
            <a:r>
              <a:rPr lang="en-GB" sz="4000" dirty="0">
                <a:latin typeface="+mj-lt"/>
              </a:rPr>
              <a:t>, i.e. </a:t>
            </a:r>
            <a:r>
              <a:rPr lang="en-GB" sz="4000" dirty="0">
                <a:latin typeface="+mj-lt"/>
              </a:rPr>
              <a:t>for which you cannot use a Smart Contract? </a:t>
            </a:r>
          </a:p>
        </p:txBody>
      </p:sp>
    </p:spTree>
    <p:extLst>
      <p:ext uri="{BB962C8B-B14F-4D97-AF65-F5344CB8AC3E}">
        <p14:creationId xmlns:p14="http://schemas.microsoft.com/office/powerpoint/2010/main" val="1898576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1"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2" nodeType="clickEffect">
                                  <p:stCondLst>
                                    <p:cond delay="0"/>
                                  </p:stCondLst>
                                  <p:iterate type="lt">
                                    <p:tmPct val="0"/>
                                  </p:iterate>
                                  <p:childTnLst>
                                    <p:anim calcmode="lin" valueType="num">
                                      <p:cBhvr>
                                        <p:cTn id="14" dur="500"/>
                                        <p:tgtEl>
                                          <p:spTgt spid="2"/>
                                        </p:tgtEl>
                                        <p:attrNameLst>
                                          <p:attrName>ppt_w</p:attrName>
                                        </p:attrNameLst>
                                      </p:cBhvr>
                                      <p:tavLst>
                                        <p:tav tm="0">
                                          <p:val>
                                            <p:strVal val="ppt_w"/>
                                          </p:val>
                                        </p:tav>
                                        <p:tav tm="100000">
                                          <p:val>
                                            <p:fltVal val="0"/>
                                          </p:val>
                                        </p:tav>
                                      </p:tavLst>
                                    </p:anim>
                                    <p:anim calcmode="lin" valueType="num">
                                      <p:cBhvr>
                                        <p:cTn id="15" dur="500"/>
                                        <p:tgtEl>
                                          <p:spTgt spid="2"/>
                                        </p:tgtEl>
                                        <p:attrNameLst>
                                          <p:attrName>ppt_h</p:attrName>
                                        </p:attrNameLst>
                                      </p:cBhvr>
                                      <p:tavLst>
                                        <p:tav tm="0">
                                          <p:val>
                                            <p:strVal val="ppt_h"/>
                                          </p:val>
                                        </p:tav>
                                        <p:tav tm="100000">
                                          <p:val>
                                            <p:fltVal val="0"/>
                                          </p:val>
                                        </p:tav>
                                      </p:tavLst>
                                    </p:anim>
                                    <p:animEffect transition="out" filter="fade">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par>
                                <p:cTn id="18" presetID="37"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1000"/>
                                        <p:tgtEl>
                                          <p:spTgt spid="9"/>
                                        </p:tgtEl>
                                      </p:cBhvr>
                                    </p:animEffect>
                                    <p:anim calcmode="lin" valueType="num">
                                      <p:cBhvr>
                                        <p:cTn id="21" dur="1000" fill="hold"/>
                                        <p:tgtEl>
                                          <p:spTgt spid="9"/>
                                        </p:tgtEl>
                                        <p:attrNameLst>
                                          <p:attrName>ppt_x</p:attrName>
                                        </p:attrNameLst>
                                      </p:cBhvr>
                                      <p:tavLst>
                                        <p:tav tm="0">
                                          <p:val>
                                            <p:strVal val="#ppt_x"/>
                                          </p:val>
                                        </p:tav>
                                        <p:tav tm="100000">
                                          <p:val>
                                            <p:strVal val="#ppt_x"/>
                                          </p:val>
                                        </p:tav>
                                      </p:tavLst>
                                    </p:anim>
                                    <p:anim calcmode="lin" valueType="num">
                                      <p:cBhvr>
                                        <p:cTn id="22" dur="900" decel="100000" fill="hold"/>
                                        <p:tgtEl>
                                          <p:spTgt spid="9"/>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childTnLst>
                                    <p:anim calcmode="lin" valueType="num">
                                      <p:cBhvr>
                                        <p:cTn id="27" dur="500"/>
                                        <p:tgtEl>
                                          <p:spTgt spid="9"/>
                                        </p:tgtEl>
                                        <p:attrNameLst>
                                          <p:attrName>ppt_w</p:attrName>
                                        </p:attrNameLst>
                                      </p:cBhvr>
                                      <p:tavLst>
                                        <p:tav tm="0">
                                          <p:val>
                                            <p:strVal val="ppt_w"/>
                                          </p:val>
                                        </p:tav>
                                        <p:tav tm="100000">
                                          <p:val>
                                            <p:fltVal val="0"/>
                                          </p:val>
                                        </p:tav>
                                      </p:tavLst>
                                    </p:anim>
                                    <p:anim calcmode="lin" valueType="num">
                                      <p:cBhvr>
                                        <p:cTn id="28" dur="500"/>
                                        <p:tgtEl>
                                          <p:spTgt spid="9"/>
                                        </p:tgtEl>
                                        <p:attrNameLst>
                                          <p:attrName>ppt_h</p:attrName>
                                        </p:attrNameLst>
                                      </p:cBhvr>
                                      <p:tavLst>
                                        <p:tav tm="0">
                                          <p:val>
                                            <p:strVal val="ppt_h"/>
                                          </p:val>
                                        </p:tav>
                                        <p:tav tm="100000">
                                          <p:val>
                                            <p:fltVal val="0"/>
                                          </p:val>
                                        </p:tav>
                                      </p:tavLst>
                                    </p:anim>
                                    <p:animEffect transition="out" filter="fade">
                                      <p:cBhvr>
                                        <p:cTn id="29" dur="500"/>
                                        <p:tgtEl>
                                          <p:spTgt spid="9"/>
                                        </p:tgtEl>
                                      </p:cBhvr>
                                    </p:animEffect>
                                    <p:set>
                                      <p:cBhvr>
                                        <p:cTn id="30" dur="1" fill="hold">
                                          <p:stCondLst>
                                            <p:cond delay="499"/>
                                          </p:stCondLst>
                                        </p:cTn>
                                        <p:tgtEl>
                                          <p:spTgt spid="9"/>
                                        </p:tgtEl>
                                        <p:attrNameLst>
                                          <p:attrName>style.visibility</p:attrName>
                                        </p:attrNameLst>
                                      </p:cBhvr>
                                      <p:to>
                                        <p:strVal val="hidden"/>
                                      </p:to>
                                    </p:set>
                                  </p:childTnLst>
                                </p:cTn>
                              </p:par>
                              <p:par>
                                <p:cTn id="31" presetID="37"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900" decel="100000" fill="hold"/>
                                        <p:tgtEl>
                                          <p:spTgt spid="10"/>
                                        </p:tgtEl>
                                        <p:attrNameLst>
                                          <p:attrName>ppt_y</p:attrName>
                                        </p:attrNameLst>
                                      </p:cBhvr>
                                      <p:tavLst>
                                        <p:tav tm="0">
                                          <p:val>
                                            <p:strVal val="#ppt_y+1"/>
                                          </p:val>
                                        </p:tav>
                                        <p:tav tm="100000">
                                          <p:val>
                                            <p:strVal val="#ppt_y-.03"/>
                                          </p:val>
                                        </p:tav>
                                      </p:tavLst>
                                    </p:anim>
                                    <p:anim calcmode="lin" valueType="num">
                                      <p:cBhvr>
                                        <p:cTn id="36"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53" presetClass="exit" presetSubtype="32" fill="hold" grpId="1" nodeType="clickEffect">
                                  <p:stCondLst>
                                    <p:cond delay="0"/>
                                  </p:stCondLst>
                                  <p:childTnLst>
                                    <p:anim calcmode="lin" valueType="num">
                                      <p:cBhvr>
                                        <p:cTn id="40" dur="500"/>
                                        <p:tgtEl>
                                          <p:spTgt spid="10"/>
                                        </p:tgtEl>
                                        <p:attrNameLst>
                                          <p:attrName>ppt_w</p:attrName>
                                        </p:attrNameLst>
                                      </p:cBhvr>
                                      <p:tavLst>
                                        <p:tav tm="0">
                                          <p:val>
                                            <p:strVal val="ppt_w"/>
                                          </p:val>
                                        </p:tav>
                                        <p:tav tm="100000">
                                          <p:val>
                                            <p:fltVal val="0"/>
                                          </p:val>
                                        </p:tav>
                                      </p:tavLst>
                                    </p:anim>
                                    <p:anim calcmode="lin" valueType="num">
                                      <p:cBhvr>
                                        <p:cTn id="41" dur="500"/>
                                        <p:tgtEl>
                                          <p:spTgt spid="10"/>
                                        </p:tgtEl>
                                        <p:attrNameLst>
                                          <p:attrName>ppt_h</p:attrName>
                                        </p:attrNameLst>
                                      </p:cBhvr>
                                      <p:tavLst>
                                        <p:tav tm="0">
                                          <p:val>
                                            <p:strVal val="ppt_h"/>
                                          </p:val>
                                        </p:tav>
                                        <p:tav tm="100000">
                                          <p:val>
                                            <p:fltVal val="0"/>
                                          </p:val>
                                        </p:tav>
                                      </p:tavLst>
                                    </p:anim>
                                    <p:animEffect transition="out" filter="fade">
                                      <p:cBhvr>
                                        <p:cTn id="42" dur="500"/>
                                        <p:tgtEl>
                                          <p:spTgt spid="10"/>
                                        </p:tgtEl>
                                      </p:cBhvr>
                                    </p:animEffect>
                                    <p:set>
                                      <p:cBhvr>
                                        <p:cTn id="43" dur="1" fill="hold">
                                          <p:stCondLst>
                                            <p:cond delay="4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animBg="1"/>
      <p:bldP spid="2" grpId="2" animBg="1"/>
      <p:bldP spid="9" grpId="0" animBg="1"/>
      <p:bldP spid="9" grpId="1" animBg="1"/>
      <p:bldP spid="10" grpId="0" animBg="1"/>
      <p:bldP spid="10" grpId="1"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Smart contract Security</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10" name="Rettangolo 9"/>
          <p:cNvSpPr/>
          <p:nvPr/>
        </p:nvSpPr>
        <p:spPr>
          <a:xfrm>
            <a:off x="0" y="2891221"/>
            <a:ext cx="12191999" cy="707886"/>
          </a:xfrm>
          <a:prstGeom prst="rect">
            <a:avLst/>
          </a:prstGeom>
          <a:ln w="12700">
            <a:solidFill>
              <a:schemeClr val="accent2"/>
            </a:solidFill>
          </a:ln>
        </p:spPr>
        <p:txBody>
          <a:bodyPr wrap="square">
            <a:spAutoFit/>
          </a:bodyPr>
          <a:lstStyle/>
          <a:p>
            <a:pPr algn="ctr"/>
            <a:r>
              <a:rPr lang="en-GB" sz="4000" dirty="0" smtClean="0">
                <a:latin typeface="+mj-lt"/>
              </a:rPr>
              <a:t>Would you be willing to rely on a Smart Contract?</a:t>
            </a:r>
            <a:endParaRPr lang="en-GB" sz="4000" dirty="0">
              <a:latin typeface="+mj-lt"/>
            </a:endParaRPr>
          </a:p>
        </p:txBody>
      </p:sp>
      <p:sp>
        <p:nvSpPr>
          <p:cNvPr id="13" name="Rettangolo 12"/>
          <p:cNvSpPr/>
          <p:nvPr/>
        </p:nvSpPr>
        <p:spPr>
          <a:xfrm>
            <a:off x="-1" y="2583444"/>
            <a:ext cx="12191999" cy="1323439"/>
          </a:xfrm>
          <a:prstGeom prst="rect">
            <a:avLst/>
          </a:prstGeom>
          <a:ln w="12700">
            <a:solidFill>
              <a:schemeClr val="accent2"/>
            </a:solidFill>
          </a:ln>
        </p:spPr>
        <p:txBody>
          <a:bodyPr wrap="square">
            <a:spAutoFit/>
          </a:bodyPr>
          <a:lstStyle/>
          <a:p>
            <a:pPr algn="ctr"/>
            <a:r>
              <a:rPr lang="en-GB" sz="4000" dirty="0" smtClean="0">
                <a:latin typeface="+mj-lt"/>
              </a:rPr>
              <a:t>If yes, in which cases would you prefer Smart Contract over traditional ones? </a:t>
            </a:r>
            <a:endParaRPr lang="en-GB" sz="4000" dirty="0">
              <a:latin typeface="+mj-lt"/>
            </a:endParaRPr>
          </a:p>
        </p:txBody>
      </p:sp>
    </p:spTree>
    <p:extLst>
      <p:ext uri="{BB962C8B-B14F-4D97-AF65-F5344CB8AC3E}">
        <p14:creationId xmlns:p14="http://schemas.microsoft.com/office/powerpoint/2010/main" val="20746203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iterate type="lt">
                                    <p:tmPct val="0"/>
                                  </p:iterate>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900" decel="100000" fill="hold"/>
                                        <p:tgtEl>
                                          <p:spTgt spid="1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53" presetClass="exit" presetSubtype="32" fill="hold" grpId="1" nodeType="clickEffect">
                                  <p:stCondLst>
                                    <p:cond delay="0"/>
                                  </p:stCondLst>
                                  <p:iterate type="lt">
                                    <p:tmPct val="0"/>
                                  </p:iterate>
                                  <p:childTnLst>
                                    <p:anim calcmode="lin" valueType="num">
                                      <p:cBhvr>
                                        <p:cTn id="14" dur="500"/>
                                        <p:tgtEl>
                                          <p:spTgt spid="10"/>
                                        </p:tgtEl>
                                        <p:attrNameLst>
                                          <p:attrName>ppt_w</p:attrName>
                                        </p:attrNameLst>
                                      </p:cBhvr>
                                      <p:tavLst>
                                        <p:tav tm="0">
                                          <p:val>
                                            <p:strVal val="ppt_w"/>
                                          </p:val>
                                        </p:tav>
                                        <p:tav tm="100000">
                                          <p:val>
                                            <p:fltVal val="0"/>
                                          </p:val>
                                        </p:tav>
                                      </p:tavLst>
                                    </p:anim>
                                    <p:anim calcmode="lin" valueType="num">
                                      <p:cBhvr>
                                        <p:cTn id="15" dur="500"/>
                                        <p:tgtEl>
                                          <p:spTgt spid="10"/>
                                        </p:tgtEl>
                                        <p:attrNameLst>
                                          <p:attrName>ppt_h</p:attrName>
                                        </p:attrNameLst>
                                      </p:cBhvr>
                                      <p:tavLst>
                                        <p:tav tm="0">
                                          <p:val>
                                            <p:strVal val="ppt_h"/>
                                          </p:val>
                                        </p:tav>
                                        <p:tav tm="100000">
                                          <p:val>
                                            <p:fltVal val="0"/>
                                          </p:val>
                                        </p:tav>
                                      </p:tavLst>
                                    </p:anim>
                                    <p:animEffect transition="out" filter="fade">
                                      <p:cBhvr>
                                        <p:cTn id="16" dur="500"/>
                                        <p:tgtEl>
                                          <p:spTgt spid="10"/>
                                        </p:tgtEl>
                                      </p:cBhvr>
                                    </p:animEffect>
                                    <p:set>
                                      <p:cBhvr>
                                        <p:cTn id="17" dur="1" fill="hold">
                                          <p:stCondLst>
                                            <p:cond delay="499"/>
                                          </p:stCondLst>
                                        </p:cTn>
                                        <p:tgtEl>
                                          <p:spTgt spid="10"/>
                                        </p:tgtEl>
                                        <p:attrNameLst>
                                          <p:attrName>style.visibility</p:attrName>
                                        </p:attrNameLst>
                                      </p:cBhvr>
                                      <p:to>
                                        <p:strVal val="hidden"/>
                                      </p:to>
                                    </p:set>
                                  </p:childTnLst>
                                </p:cTn>
                              </p:par>
                              <p:par>
                                <p:cTn id="18" presetID="37" presetClass="entr" presetSubtype="0" fill="hold" grpId="0" nodeType="withEffect">
                                  <p:stCondLst>
                                    <p:cond delay="0"/>
                                  </p:stCondLst>
                                  <p:iterate type="lt">
                                    <p:tmPct val="0"/>
                                  </p:iterate>
                                  <p:childTnLst>
                                    <p:set>
                                      <p:cBhvr>
                                        <p:cTn id="19" dur="1" fill="hold">
                                          <p:stCondLst>
                                            <p:cond delay="0"/>
                                          </p:stCondLst>
                                        </p:cTn>
                                        <p:tgtEl>
                                          <p:spTgt spid="13"/>
                                        </p:tgtEl>
                                        <p:attrNameLst>
                                          <p:attrName>style.visibility</p:attrName>
                                        </p:attrNameLst>
                                      </p:cBhvr>
                                      <p:to>
                                        <p:strVal val="visible"/>
                                      </p:to>
                                    </p:set>
                                    <p:animEffect transition="in" filter="fade">
                                      <p:cBhvr>
                                        <p:cTn id="20" dur="1000"/>
                                        <p:tgtEl>
                                          <p:spTgt spid="13"/>
                                        </p:tgtEl>
                                      </p:cBhvr>
                                    </p:animEffect>
                                    <p:anim calcmode="lin" valueType="num">
                                      <p:cBhvr>
                                        <p:cTn id="21" dur="1000" fill="hold"/>
                                        <p:tgtEl>
                                          <p:spTgt spid="13"/>
                                        </p:tgtEl>
                                        <p:attrNameLst>
                                          <p:attrName>ppt_x</p:attrName>
                                        </p:attrNameLst>
                                      </p:cBhvr>
                                      <p:tavLst>
                                        <p:tav tm="0">
                                          <p:val>
                                            <p:strVal val="#ppt_x"/>
                                          </p:val>
                                        </p:tav>
                                        <p:tav tm="100000">
                                          <p:val>
                                            <p:strVal val="#ppt_x"/>
                                          </p:val>
                                        </p:tav>
                                      </p:tavLst>
                                    </p:anim>
                                    <p:anim calcmode="lin" valueType="num">
                                      <p:cBhvr>
                                        <p:cTn id="22" dur="900" decel="100000" fill="hold"/>
                                        <p:tgtEl>
                                          <p:spTgt spid="13"/>
                                        </p:tgtEl>
                                        <p:attrNameLst>
                                          <p:attrName>ppt_y</p:attrName>
                                        </p:attrNameLst>
                                      </p:cBhvr>
                                      <p:tavLst>
                                        <p:tav tm="0">
                                          <p:val>
                                            <p:strVal val="#ppt_y+1"/>
                                          </p:val>
                                        </p:tav>
                                        <p:tav tm="100000">
                                          <p:val>
                                            <p:strVal val="#ppt_y-.03"/>
                                          </p:val>
                                        </p:tav>
                                      </p:tavLst>
                                    </p:anim>
                                    <p:anim calcmode="lin" valueType="num">
                                      <p:cBhvr>
                                        <p:cTn id="23" dur="100" accel="100000" fill="hold">
                                          <p:stCondLst>
                                            <p:cond delay="900"/>
                                          </p:stCondLst>
                                        </p:cTn>
                                        <p:tgtEl>
                                          <p:spTgt spid="13"/>
                                        </p:tgtEl>
                                        <p:attrNameLst>
                                          <p:attrName>ppt_y</p:attrName>
                                        </p:attrNameLst>
                                      </p:cBhvr>
                                      <p:tavLst>
                                        <p:tav tm="0">
                                          <p:val>
                                            <p:strVal val="#ppt_y-.03"/>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53" presetClass="exit" presetSubtype="32" fill="hold" grpId="1" nodeType="clickEffect">
                                  <p:stCondLst>
                                    <p:cond delay="0"/>
                                  </p:stCondLst>
                                  <p:iterate type="lt">
                                    <p:tmPct val="0"/>
                                  </p:iterate>
                                  <p:childTnLst>
                                    <p:anim calcmode="lin" valueType="num">
                                      <p:cBhvr>
                                        <p:cTn id="27" dur="500"/>
                                        <p:tgtEl>
                                          <p:spTgt spid="13"/>
                                        </p:tgtEl>
                                        <p:attrNameLst>
                                          <p:attrName>ppt_w</p:attrName>
                                        </p:attrNameLst>
                                      </p:cBhvr>
                                      <p:tavLst>
                                        <p:tav tm="0">
                                          <p:val>
                                            <p:strVal val="ppt_w"/>
                                          </p:val>
                                        </p:tav>
                                        <p:tav tm="100000">
                                          <p:val>
                                            <p:fltVal val="0"/>
                                          </p:val>
                                        </p:tav>
                                      </p:tavLst>
                                    </p:anim>
                                    <p:anim calcmode="lin" valueType="num">
                                      <p:cBhvr>
                                        <p:cTn id="28" dur="500"/>
                                        <p:tgtEl>
                                          <p:spTgt spid="13"/>
                                        </p:tgtEl>
                                        <p:attrNameLst>
                                          <p:attrName>ppt_h</p:attrName>
                                        </p:attrNameLst>
                                      </p:cBhvr>
                                      <p:tavLst>
                                        <p:tav tm="0">
                                          <p:val>
                                            <p:strVal val="ppt_h"/>
                                          </p:val>
                                        </p:tav>
                                        <p:tav tm="100000">
                                          <p:val>
                                            <p:fltVal val="0"/>
                                          </p:val>
                                        </p:tav>
                                      </p:tavLst>
                                    </p:anim>
                                    <p:animEffect transition="out" filter="fade">
                                      <p:cBhvr>
                                        <p:cTn id="29" dur="500"/>
                                        <p:tgtEl>
                                          <p:spTgt spid="13"/>
                                        </p:tgtEl>
                                      </p:cBhvr>
                                    </p:animEffect>
                                    <p:set>
                                      <p:cBhvr>
                                        <p:cTn id="30"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3" grpId="0" animBg="1"/>
      <p:bldP spid="13" grpId="1"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171876"/>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pic>
        <p:nvPicPr>
          <p:cNvPr id="2" name="Immagin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387926" y="2423372"/>
            <a:ext cx="2994446" cy="1886141"/>
          </a:xfrm>
          <a:prstGeom prst="rect">
            <a:avLst/>
          </a:prstGeom>
        </p:spPr>
      </p:pic>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sp>
        <p:nvSpPr>
          <p:cNvPr id="10" name="Segnaposto contenuto 2"/>
          <p:cNvSpPr txBox="1">
            <a:spLocks/>
          </p:cNvSpPr>
          <p:nvPr/>
        </p:nvSpPr>
        <p:spPr>
          <a:xfrm>
            <a:off x="692726" y="2721966"/>
            <a:ext cx="11065128" cy="4557560"/>
          </a:xfrm>
          <a:prstGeom prst="rect">
            <a:avLst/>
          </a:prstGeom>
        </p:spPr>
        <p:txBody>
          <a:bodyPr vert="horz" lIns="91440" tIns="45720" rIns="91440" bIns="45720" rtlCol="0" anchor="ctr">
            <a:no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Family leases a car with a company</a:t>
            </a:r>
          </a:p>
          <a:p>
            <a:r>
              <a:rPr lang="en-GB" sz="4000" dirty="0" smtClean="0">
                <a:latin typeface="+mj-lt"/>
              </a:rPr>
              <a:t>The company stipulates a Smart Contract with the Family in order to automate the leasing process </a:t>
            </a:r>
          </a:p>
          <a:p>
            <a:r>
              <a:rPr lang="en-GB" sz="4000" dirty="0" smtClean="0">
                <a:latin typeface="+mj-lt"/>
              </a:rPr>
              <a:t>The following conditions are given: </a:t>
            </a:r>
          </a:p>
          <a:p>
            <a:pPr lvl="1"/>
            <a:r>
              <a:rPr lang="en-GB" sz="4000" dirty="0" smtClean="0">
                <a:latin typeface="+mj-lt"/>
              </a:rPr>
              <a:t>The engine and the main components of the car are controlled by the smart contract </a:t>
            </a:r>
          </a:p>
          <a:p>
            <a:pPr lvl="1"/>
            <a:r>
              <a:rPr lang="en-GB" sz="4000" dirty="0" smtClean="0">
                <a:latin typeface="+mj-lt"/>
              </a:rPr>
              <a:t>The family has to pay the leasing fee at end of each month</a:t>
            </a:r>
          </a:p>
          <a:p>
            <a:endParaRPr lang="en-GB" sz="4000" dirty="0" smtClean="0">
              <a:latin typeface="+mj-lt"/>
            </a:endParaRPr>
          </a:p>
          <a:p>
            <a:endParaRPr lang="en-GB" sz="4000" dirty="0" smtClean="0">
              <a:latin typeface="+mj-lt"/>
            </a:endParaRPr>
          </a:p>
          <a:p>
            <a:endParaRPr lang="en-GB" sz="4000" dirty="0">
              <a:latin typeface="+mj-lt"/>
            </a:endParaRPr>
          </a:p>
        </p:txBody>
      </p:sp>
    </p:spTree>
    <p:extLst>
      <p:ext uri="{BB962C8B-B14F-4D97-AF65-F5344CB8AC3E}">
        <p14:creationId xmlns:p14="http://schemas.microsoft.com/office/powerpoint/2010/main" val="93882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0" presetClass="path" presetSubtype="0" accel="50000" decel="50000" fill="hold" nodeType="withEffect">
                                  <p:stCondLst>
                                    <p:cond delay="0"/>
                                  </p:stCondLst>
                                  <p:childTnLst>
                                    <p:animMotion origin="layout" path="M 2.70833E-6 4.81481E-6 C 0.01614 0.00532 -0.00339 -0.00047 0.03268 0.00393 C 0.03724 0.00462 0.03672 0.00648 0.04088 0.00787 C 0.04505 0.00902 0.05599 0.01087 0.05963 0.01157 C 0.0608 0.01203 0.06198 0.01365 0.06328 0.01365 C 0.08633 0.01365 0.10937 0.0125 0.13242 0.01157 C 0.13372 0.01157 0.13476 0.00972 0.13593 0.00949 C 0.15937 0.00833 0.18281 0.00833 0.20638 0.00787 C 0.21484 0.00532 0.21263 0.00648 0.22161 0.00208 C 0.22396 0.00115 0.22617 -0.0007 0.22864 -0.00163 C 0.23138 -0.00278 0.23411 -0.00255 0.23672 -0.00371 C 0.26458 -0.01413 0.2431 -0.00926 0.26263 -0.01297 C 0.26484 -0.01436 0.26718 -0.01598 0.26979 -0.01667 C 0.27239 -0.01783 0.27526 -0.01783 0.27786 -0.01875 C 0.27982 -0.01922 0.2819 -0.01991 0.28372 -0.02038 C 0.28463 -0.02061 0.30208 -0.025 0.30846 -0.02825 C 0.31185 -0.02987 0.31562 -0.03149 0.31901 -0.03357 C 0.32109 -0.03519 0.32291 -0.03774 0.32487 -0.03913 C 0.32747 -0.04144 0.33047 -0.04237 0.33307 -0.04491 C 0.33945 -0.05093 0.34505 -0.05926 0.35195 -0.06366 C 0.37747 -0.08149 0.34583 -0.05857 0.36588 -0.07477 C 0.36901 -0.07732 0.37357 -0.07917 0.37656 -0.08264 C 0.37773 -0.08403 0.37851 -0.08681 0.37995 -0.0882 C 0.38229 -0.08982 0.38476 -0.09028 0.38711 -0.0919 C 0.38893 -0.09306 0.39088 -0.09468 0.39284 -0.09561 C 0.39518 -0.09676 0.39791 -0.09723 0.4 -0.09931 C 0.40117 -0.1007 0.40208 -0.10209 0.40351 -0.10301 C 0.4069 -0.10533 0.41054 -0.10672 0.41393 -0.1088 C 0.41601 -0.11019 0.41784 -0.11135 0.41979 -0.11227 C 0.42109 -0.11343 0.42239 -0.11366 0.42343 -0.11436 C 0.42461 -0.11551 0.42565 -0.11713 0.42695 -0.11806 C 0.43073 -0.1213 0.43463 -0.12477 0.43867 -0.12755 C 0.44062 -0.12894 0.44245 -0.1301 0.44453 -0.13125 C 0.4457 -0.13195 0.447 -0.13241 0.44804 -0.13334 C 0.4513 -0.13542 0.45403 -0.13889 0.45742 -0.14051 C 0.45872 -0.14144 0.45976 -0.14213 0.46093 -0.1426 C 0.46497 -0.14514 0.46875 -0.14792 0.47265 -0.15 C 0.47396 -0.15093 0.475 -0.15163 0.4763 -0.15209 C 0.48424 -0.15487 0.48802 -0.15417 0.49739 -0.15579 C 0.50976 -0.15811 0.51054 -0.15834 0.51966 -0.16135 C 0.52239 -0.16297 0.52487 -0.16575 0.52786 -0.16713 C 0.53047 -0.16806 0.53333 -0.16806 0.53593 -0.16875 C 0.54466 -0.17153 0.54896 -0.17338 0.55716 -0.17825 C 0.56523 -0.18334 0.56653 -0.18519 0.57474 -0.19121 C 0.57825 -0.19399 0.5819 -0.19607 0.58528 -0.19908 C 0.5901 -0.20301 0.59505 -0.20672 0.59948 -0.21204 C 0.60091 -0.21366 0.60234 -0.21621 0.60416 -0.21783 C 0.6082 -0.2213 0.61093 -0.22084 0.61458 -0.22524 C 0.61601 -0.22686 0.61679 -0.22917 0.6181 -0.23102 C 0.62122 -0.23403 0.62513 -0.2345 0.6276 -0.2382 C 0.62877 -0.24028 0.62982 -0.24213 0.63112 -0.24399 C 0.64088 -0.25718 0.62786 -0.23704 0.63815 -0.25348 C 0.63893 -0.25579 0.63932 -0.2588 0.64049 -0.26065 C 0.64258 -0.26505 0.64583 -0.26783 0.64739 -0.27223 C 0.6483 -0.27408 0.6487 -0.27639 0.64987 -0.27801 C 0.65273 -0.28102 0.65638 -0.28218 0.65924 -0.28519 C 0.66575 -0.29213 0.65963 -0.28612 0.66875 -0.2926 C 0.67096 -0.29445 0.67317 -0.297 0.67565 -0.29838 C 0.67942 -0.30093 0.68346 -0.30209 0.68737 -0.30417 C 0.69323 -0.30718 0.69896 -0.31135 0.70508 -0.31343 C 0.7125 -0.31598 0.70898 -0.31459 0.71562 -0.31713 C 0.71914 -0.32593 0.71797 -0.32061 0.71797 -0.3338 " pathEditMode="relative" rAng="0" ptsTypes="AAAAAAAAAAAAAAAAAAAAAAAAAAAAAAAAAAAAAAAAAAAAAAAAAAAAAAAAAAAAAA">
                                      <p:cBhvr>
                                        <p:cTn id="8" dur="2000" fill="hold"/>
                                        <p:tgtEl>
                                          <p:spTgt spid="2"/>
                                        </p:tgtEl>
                                        <p:attrNameLst>
                                          <p:attrName>ppt_x</p:attrName>
                                          <p:attrName>ppt_y</p:attrName>
                                        </p:attrNameLst>
                                      </p:cBhvr>
                                      <p:rCtr x="35911" y="-16019"/>
                                    </p:animMotion>
                                  </p:childTnLst>
                                </p:cTn>
                              </p:par>
                              <p:par>
                                <p:cTn id="9" presetID="9" presetClass="entr" presetSubtype="0" fill="hold" grpId="0" nodeType="withEffect">
                                  <p:stCondLst>
                                    <p:cond delay="1000"/>
                                  </p:stCondLst>
                                  <p:childTnLst>
                                    <p:set>
                                      <p:cBhvr>
                                        <p:cTn id="10" dur="1" fill="hold">
                                          <p:stCondLst>
                                            <p:cond delay="0"/>
                                          </p:stCondLst>
                                        </p:cTn>
                                        <p:tgtEl>
                                          <p:spTgt spid="10"/>
                                        </p:tgtEl>
                                        <p:attrNameLst>
                                          <p:attrName>style.visibility</p:attrName>
                                        </p:attrNameLst>
                                      </p:cBhvr>
                                      <p:to>
                                        <p:strVal val="visible"/>
                                      </p:to>
                                    </p:set>
                                    <p:animEffect transition="in" filter="dissolve">
                                      <p:cBhvr>
                                        <p:cTn id="1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egnaposto contenuto 2"/>
          <p:cNvSpPr>
            <a:spLocks noGrp="1"/>
          </p:cNvSpPr>
          <p:nvPr>
            <p:ph idx="1"/>
          </p:nvPr>
        </p:nvSpPr>
        <p:spPr>
          <a:xfrm>
            <a:off x="387926" y="2452840"/>
            <a:ext cx="11065128" cy="4557560"/>
          </a:xfrm>
        </p:spPr>
        <p:txBody>
          <a:bodyPr>
            <a:normAutofit/>
          </a:body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7" name="Titolo 1"/>
          <p:cNvSpPr>
            <a:spLocks noGrp="1"/>
          </p:cNvSpPr>
          <p:nvPr>
            <p:ph type="title"/>
          </p:nvPr>
        </p:nvSpPr>
        <p:spPr>
          <a:xfrm>
            <a:off x="387926" y="484909"/>
            <a:ext cx="11804073" cy="1067385"/>
          </a:xfrm>
        </p:spPr>
        <p:txBody>
          <a:bodyPr>
            <a:normAutofit/>
          </a:bodyPr>
          <a:lstStyle/>
          <a:p>
            <a:r>
              <a:rPr lang="en-GB" dirty="0" smtClean="0"/>
              <a:t>Discussion – Automobile Example</a:t>
            </a:r>
            <a:endParaRPr lang="en-GB"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1" name="Segnaposto contenuto 2"/>
          <p:cNvSpPr txBox="1">
            <a:spLocks/>
          </p:cNvSpPr>
          <p:nvPr/>
        </p:nvSpPr>
        <p:spPr>
          <a:xfrm>
            <a:off x="824347" y="135598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400" dirty="0" smtClean="0">
              <a:latin typeface="+mj-lt"/>
            </a:endParaRPr>
          </a:p>
          <a:p>
            <a:endParaRPr lang="en-GB" sz="3400" dirty="0" smtClean="0">
              <a:latin typeface="+mj-lt"/>
            </a:endParaRPr>
          </a:p>
          <a:p>
            <a:endParaRPr lang="en-GB" sz="3600" dirty="0" smtClean="0">
              <a:latin typeface="+mj-lt"/>
            </a:endParaRPr>
          </a:p>
        </p:txBody>
      </p:sp>
      <p:sp>
        <p:nvSpPr>
          <p:cNvPr id="12" name="CasellaDiTesto 11"/>
          <p:cNvSpPr txBox="1"/>
          <p:nvPr/>
        </p:nvSpPr>
        <p:spPr>
          <a:xfrm>
            <a:off x="1392072" y="2661313"/>
            <a:ext cx="184731" cy="369332"/>
          </a:xfrm>
          <a:prstGeom prst="rect">
            <a:avLst/>
          </a:prstGeom>
          <a:noFill/>
        </p:spPr>
        <p:txBody>
          <a:bodyPr wrap="none" rtlCol="0">
            <a:spAutoFit/>
          </a:bodyPr>
          <a:lstStyle/>
          <a:p>
            <a:endParaRPr lang="it-IT" dirty="0"/>
          </a:p>
        </p:txBody>
      </p:sp>
      <p:sp>
        <p:nvSpPr>
          <p:cNvPr id="9" name="Segnaposto contenuto 2"/>
          <p:cNvSpPr txBox="1">
            <a:spLocks/>
          </p:cNvSpPr>
          <p:nvPr/>
        </p:nvSpPr>
        <p:spPr>
          <a:xfrm>
            <a:off x="540326" y="2605240"/>
            <a:ext cx="11065128"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3200" dirty="0" smtClean="0">
              <a:latin typeface="+mj-lt"/>
            </a:endParaRPr>
          </a:p>
          <a:p>
            <a:endParaRPr lang="en-GB" sz="3200" dirty="0" smtClean="0">
              <a:latin typeface="+mj-lt"/>
            </a:endParaRPr>
          </a:p>
          <a:p>
            <a:endParaRPr lang="en-GB" sz="3200" dirty="0" smtClean="0">
              <a:latin typeface="+mj-lt"/>
            </a:endParaRPr>
          </a:p>
          <a:p>
            <a:endParaRPr lang="en-GB" sz="3200" dirty="0">
              <a:latin typeface="+mj-lt"/>
            </a:endParaRPr>
          </a:p>
        </p:txBody>
      </p:sp>
      <p:sp>
        <p:nvSpPr>
          <p:cNvPr id="3" name="CasellaDiTesto 2"/>
          <p:cNvSpPr txBox="1"/>
          <p:nvPr/>
        </p:nvSpPr>
        <p:spPr>
          <a:xfrm>
            <a:off x="4026090" y="3684896"/>
            <a:ext cx="184731" cy="369332"/>
          </a:xfrm>
          <a:prstGeom prst="rect">
            <a:avLst/>
          </a:prstGeom>
          <a:noFill/>
        </p:spPr>
        <p:txBody>
          <a:bodyPr wrap="none" rtlCol="0">
            <a:spAutoFit/>
          </a:bodyPr>
          <a:lstStyle/>
          <a:p>
            <a:endParaRPr lang="it-IT"/>
          </a:p>
        </p:txBody>
      </p:sp>
      <p:pic>
        <p:nvPicPr>
          <p:cNvPr id="6" name="Immagin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08993" y="2788764"/>
            <a:ext cx="4499637" cy="1554420"/>
          </a:xfrm>
          <a:prstGeom prst="rect">
            <a:avLst/>
          </a:prstGeom>
        </p:spPr>
      </p:pic>
      <p:pic>
        <p:nvPicPr>
          <p:cNvPr id="4" name="Immagin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31410" y="2241537"/>
            <a:ext cx="2558042" cy="2696223"/>
          </a:xfrm>
          <a:prstGeom prst="rect">
            <a:avLst/>
          </a:prstGeom>
        </p:spPr>
      </p:pic>
      <p:pic>
        <p:nvPicPr>
          <p:cNvPr id="10" name="Immagin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0571" y="780064"/>
            <a:ext cx="4517134" cy="3274164"/>
          </a:xfrm>
          <a:prstGeom prst="rect">
            <a:avLst/>
          </a:prstGeom>
        </p:spPr>
      </p:pic>
      <p:grpSp>
        <p:nvGrpSpPr>
          <p:cNvPr id="17" name="Gruppo 16"/>
          <p:cNvGrpSpPr/>
          <p:nvPr/>
        </p:nvGrpSpPr>
        <p:grpSpPr>
          <a:xfrm>
            <a:off x="1097528" y="1539317"/>
            <a:ext cx="3780511" cy="1559959"/>
            <a:chOff x="5761149" y="1284308"/>
            <a:chExt cx="3780511" cy="1526359"/>
          </a:xfrm>
        </p:grpSpPr>
        <p:pic>
          <p:nvPicPr>
            <p:cNvPr id="15" name="Immagin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761149" y="1284308"/>
              <a:ext cx="1798083" cy="1526359"/>
            </a:xfrm>
            <a:prstGeom prst="rect">
              <a:avLst/>
            </a:prstGeom>
          </p:spPr>
        </p:pic>
        <p:sp>
          <p:nvSpPr>
            <p:cNvPr id="16" name="CasellaDiTesto 15"/>
            <p:cNvSpPr txBox="1"/>
            <p:nvPr/>
          </p:nvSpPr>
          <p:spPr>
            <a:xfrm>
              <a:off x="6144574" y="1471002"/>
              <a:ext cx="3397086" cy="1015663"/>
            </a:xfrm>
            <a:prstGeom prst="rect">
              <a:avLst/>
            </a:prstGeom>
            <a:noFill/>
          </p:spPr>
          <p:txBody>
            <a:bodyPr wrap="square" rtlCol="0">
              <a:spAutoFit/>
            </a:bodyPr>
            <a:lstStyle/>
            <a:p>
              <a:r>
                <a:rPr lang="it-IT" sz="2000" b="1" dirty="0" smtClean="0">
                  <a:solidFill>
                    <a:schemeClr val="bg1"/>
                  </a:solidFill>
                  <a:latin typeface="+mj-lt"/>
                </a:rPr>
                <a:t>The </a:t>
              </a:r>
              <a:r>
                <a:rPr lang="it-IT" sz="2000" b="1" dirty="0" err="1" smtClean="0">
                  <a:solidFill>
                    <a:schemeClr val="bg1"/>
                  </a:solidFill>
                  <a:latin typeface="+mj-lt"/>
                </a:rPr>
                <a:t>brakes</a:t>
              </a:r>
              <a:r>
                <a:rPr lang="it-IT" sz="2000" b="1" dirty="0" smtClean="0">
                  <a:solidFill>
                    <a:schemeClr val="bg1"/>
                  </a:solidFill>
                  <a:latin typeface="+mj-lt"/>
                </a:rPr>
                <a:t> </a:t>
              </a:r>
            </a:p>
            <a:p>
              <a:r>
                <a:rPr lang="it-IT" sz="2000" b="1" dirty="0" smtClean="0">
                  <a:solidFill>
                    <a:schemeClr val="bg1"/>
                  </a:solidFill>
                  <a:latin typeface="+mj-lt"/>
                </a:rPr>
                <a:t>do </a:t>
              </a:r>
              <a:r>
                <a:rPr lang="it-IT" sz="2000" b="1" dirty="0" err="1" smtClean="0">
                  <a:solidFill>
                    <a:schemeClr val="bg1"/>
                  </a:solidFill>
                  <a:latin typeface="+mj-lt"/>
                </a:rPr>
                <a:t>not</a:t>
              </a:r>
              <a:r>
                <a:rPr lang="it-IT" sz="2000" b="1" dirty="0" smtClean="0">
                  <a:solidFill>
                    <a:schemeClr val="bg1"/>
                  </a:solidFill>
                  <a:latin typeface="+mj-lt"/>
                </a:rPr>
                <a:t> </a:t>
              </a:r>
            </a:p>
            <a:p>
              <a:r>
                <a:rPr lang="it-IT" sz="2000" b="1" dirty="0">
                  <a:solidFill>
                    <a:schemeClr val="bg1"/>
                  </a:solidFill>
                  <a:latin typeface="+mj-lt"/>
                </a:rPr>
                <a:t>w</a:t>
              </a:r>
              <a:r>
                <a:rPr lang="it-IT" sz="2000" b="1" dirty="0" smtClean="0">
                  <a:solidFill>
                    <a:schemeClr val="bg1"/>
                  </a:solidFill>
                  <a:latin typeface="+mj-lt"/>
                </a:rPr>
                <a:t>ork!</a:t>
              </a:r>
              <a:endParaRPr lang="it-IT" sz="2000" b="1" dirty="0">
                <a:solidFill>
                  <a:schemeClr val="bg1"/>
                </a:solidFill>
                <a:latin typeface="+mj-lt"/>
              </a:endParaRPr>
            </a:p>
          </p:txBody>
        </p:sp>
      </p:grpSp>
      <p:pic>
        <p:nvPicPr>
          <p:cNvPr id="2" name="Immagine 1"/>
          <p:cNvPicPr>
            <a:picLocks noChangeAspect="1"/>
          </p:cNvPicPr>
          <p:nvPr/>
        </p:nvPicPr>
        <p:blipFill>
          <a:blip r:embed="rId7">
            <a:alphaModFix/>
            <a:extLst>
              <a:ext uri="{28A0092B-C50C-407E-A947-70E740481C1C}">
                <a14:useLocalDpi xmlns:a14="http://schemas.microsoft.com/office/drawing/2010/main" val="0"/>
              </a:ext>
            </a:extLst>
          </a:blip>
          <a:stretch>
            <a:fillRect/>
          </a:stretch>
        </p:blipFill>
        <p:spPr>
          <a:xfrm>
            <a:off x="5126241" y="568864"/>
            <a:ext cx="5344683" cy="5344683"/>
          </a:xfrm>
          <a:prstGeom prst="rect">
            <a:avLst/>
          </a:prstGeom>
        </p:spPr>
      </p:pic>
    </p:spTree>
    <p:extLst>
      <p:ext uri="{BB962C8B-B14F-4D97-AF65-F5344CB8AC3E}">
        <p14:creationId xmlns:p14="http://schemas.microsoft.com/office/powerpoint/2010/main" val="1468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par>
                                <p:cTn id="8" presetID="0" presetClass="path" presetSubtype="0" accel="50000" decel="50000" fill="hold" nodeType="withEffect">
                                  <p:stCondLst>
                                    <p:cond delay="0"/>
                                  </p:stCondLst>
                                  <p:childTnLst>
                                    <p:animMotion origin="layout" path="M 0.08685 0.01736 L 0.8901 0.01736 " pathEditMode="relative" ptsTypes="AA">
                                      <p:cBhvr>
                                        <p:cTn id="9" dur="3500" fill="hold"/>
                                        <p:tgtEl>
                                          <p:spTgt spid="6"/>
                                        </p:tgtEl>
                                        <p:attrNameLst>
                                          <p:attrName>ppt_x</p:attrName>
                                          <p:attrName>ppt_y</p:attrName>
                                        </p:attrNameLst>
                                      </p:cBhvr>
                                    </p:animMotion>
                                  </p:childTnLst>
                                </p:cTn>
                              </p:par>
                              <p:par>
                                <p:cTn id="10" presetID="2" presetClass="entr" presetSubtype="4" repeatCount="0" fill="hold" nodeType="withEffect">
                                  <p:stCondLst>
                                    <p:cond delay="150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1000" fill="hold"/>
                                        <p:tgtEl>
                                          <p:spTgt spid="4"/>
                                        </p:tgtEl>
                                        <p:attrNameLst>
                                          <p:attrName>ppt_x</p:attrName>
                                        </p:attrNameLst>
                                      </p:cBhvr>
                                      <p:tavLst>
                                        <p:tav tm="0">
                                          <p:val>
                                            <p:strVal val="#ppt_x"/>
                                          </p:val>
                                        </p:tav>
                                        <p:tav tm="100000">
                                          <p:val>
                                            <p:strVal val="#ppt_x"/>
                                          </p:val>
                                        </p:tav>
                                      </p:tavLst>
                                    </p:anim>
                                    <p:anim calcmode="lin" valueType="num">
                                      <p:cBhvr additive="base">
                                        <p:cTn id="13" dur="1000" fill="hold"/>
                                        <p:tgtEl>
                                          <p:spTgt spid="4"/>
                                        </p:tgtEl>
                                        <p:attrNameLst>
                                          <p:attrName>ppt_y</p:attrName>
                                        </p:attrNameLst>
                                      </p:cBhvr>
                                      <p:tavLst>
                                        <p:tav tm="0">
                                          <p:val>
                                            <p:strVal val="1+#ppt_h/2"/>
                                          </p:val>
                                        </p:tav>
                                        <p:tav tm="100000">
                                          <p:val>
                                            <p:strVal val="#ppt_y"/>
                                          </p:val>
                                        </p:tav>
                                      </p:tavLst>
                                    </p:anim>
                                  </p:childTnLst>
                                </p:cTn>
                              </p:par>
                              <p:par>
                                <p:cTn id="14" presetID="9" presetClass="entr" presetSubtype="0" repeatCount="10000" fill="hold" nodeType="withEffect">
                                  <p:stCondLst>
                                    <p:cond delay="250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1000"/>
                                        <p:tgtEl>
                                          <p:spTgt spid="10"/>
                                        </p:tgtEl>
                                      </p:cBhvr>
                                    </p:animEffect>
                                  </p:childTnLst>
                                  <p:subTnLst>
                                    <p:set>
                                      <p:cBhvr override="childStyle">
                                        <p:cTn dur="1" fill="hold" display="0" masterRel="sameClick" afterEffect="1">
                                          <p:stCondLst>
                                            <p:cond evt="end" delay="0">
                                              <p:tn val="14"/>
                                            </p:cond>
                                          </p:stCondLst>
                                        </p:cTn>
                                        <p:tgtEl>
                                          <p:spTgt spid="10"/>
                                        </p:tgtEl>
                                        <p:attrNameLst>
                                          <p:attrName>style.visibility</p:attrName>
                                        </p:attrNameLst>
                                      </p:cBhvr>
                                      <p:to>
                                        <p:strVal val="hidden"/>
                                      </p:to>
                                    </p:set>
                                  </p:subTnLst>
                                </p:cTn>
                              </p:par>
                              <p:par>
                                <p:cTn id="17" presetID="9"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dissolve">
                                      <p:cBhvr>
                                        <p:cTn id="19" dur="500"/>
                                        <p:tgtEl>
                                          <p:spTgt spid="17"/>
                                        </p:tgtEl>
                                      </p:cBhvr>
                                    </p:animEffect>
                                  </p:childTnLst>
                                </p:cTn>
                              </p:par>
                              <p:par>
                                <p:cTn id="20" presetID="0" presetClass="path" presetSubtype="0" accel="50000" decel="50000" fill="hold" nodeType="withEffect">
                                  <p:stCondLst>
                                    <p:cond delay="0"/>
                                  </p:stCondLst>
                                  <p:childTnLst>
                                    <p:animMotion origin="layout" path="M -0.11575 0.00857 L 0.53164 0.00787 " pathEditMode="relative" rAng="0" ptsTypes="AA">
                                      <p:cBhvr>
                                        <p:cTn id="21" dur="3250" fill="hold"/>
                                        <p:tgtEl>
                                          <p:spTgt spid="17"/>
                                        </p:tgtEl>
                                        <p:attrNameLst>
                                          <p:attrName>ppt_x</p:attrName>
                                          <p:attrName>ppt_y</p:attrName>
                                        </p:attrNameLst>
                                      </p:cBhvr>
                                      <p:rCtr x="32370" y="-46"/>
                                    </p:animMotion>
                                  </p:childTnLst>
                                  <p:subTnLst>
                                    <p:set>
                                      <p:cBhvr override="childStyle">
                                        <p:cTn dur="1" fill="hold" display="0" masterRel="sameClick" afterEffect="1">
                                          <p:stCondLst>
                                            <p:cond evt="end" delay="0">
                                              <p:tn val="20"/>
                                            </p:cond>
                                          </p:stCondLst>
                                        </p:cTn>
                                        <p:tgtEl>
                                          <p:spTgt spid="17"/>
                                        </p:tgtEl>
                                        <p:attrNameLst>
                                          <p:attrName>style.visibility</p:attrName>
                                        </p:attrNameLst>
                                      </p:cBhvr>
                                      <p:to>
                                        <p:strVal val="hidden"/>
                                      </p:to>
                                    </p:set>
                                  </p:subTnLst>
                                </p:cTn>
                              </p:par>
                              <p:par>
                                <p:cTn id="22" presetID="53" presetClass="entr" presetSubtype="16" fill="hold" nodeType="withEffect">
                                  <p:stCondLst>
                                    <p:cond delay="4000"/>
                                  </p:stCondLst>
                                  <p:childTnLst>
                                    <p:set>
                                      <p:cBhvr>
                                        <p:cTn id="23" dur="1" fill="hold">
                                          <p:stCondLst>
                                            <p:cond delay="0"/>
                                          </p:stCondLst>
                                        </p:cTn>
                                        <p:tgtEl>
                                          <p:spTgt spid="2"/>
                                        </p:tgtEl>
                                        <p:attrNameLst>
                                          <p:attrName>style.visibility</p:attrName>
                                        </p:attrNameLst>
                                      </p:cBhvr>
                                      <p:to>
                                        <p:strVal val="visible"/>
                                      </p:to>
                                    </p:set>
                                    <p:anim calcmode="lin" valueType="num">
                                      <p:cBhvr>
                                        <p:cTn id="24" dur="2000" fill="hold"/>
                                        <p:tgtEl>
                                          <p:spTgt spid="2"/>
                                        </p:tgtEl>
                                        <p:attrNameLst>
                                          <p:attrName>ppt_w</p:attrName>
                                        </p:attrNameLst>
                                      </p:cBhvr>
                                      <p:tavLst>
                                        <p:tav tm="0">
                                          <p:val>
                                            <p:fltVal val="0"/>
                                          </p:val>
                                        </p:tav>
                                        <p:tav tm="100000">
                                          <p:val>
                                            <p:strVal val="#ppt_w"/>
                                          </p:val>
                                        </p:tav>
                                      </p:tavLst>
                                    </p:anim>
                                    <p:anim calcmode="lin" valueType="num">
                                      <p:cBhvr>
                                        <p:cTn id="25" dur="2000" fill="hold"/>
                                        <p:tgtEl>
                                          <p:spTgt spid="2"/>
                                        </p:tgtEl>
                                        <p:attrNameLst>
                                          <p:attrName>ppt_h</p:attrName>
                                        </p:attrNameLst>
                                      </p:cBhvr>
                                      <p:tavLst>
                                        <p:tav tm="0">
                                          <p:val>
                                            <p:fltVal val="0"/>
                                          </p:val>
                                        </p:tav>
                                        <p:tav tm="100000">
                                          <p:val>
                                            <p:strVal val="#ppt_h"/>
                                          </p:val>
                                        </p:tav>
                                      </p:tavLst>
                                    </p:anim>
                                    <p:animEffect transition="in" filter="fade">
                                      <p:cBhvr>
                                        <p:cTn id="26"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2.2	</a:t>
            </a:r>
            <a:r>
              <a:rPr lang="en-GB" sz="4000" dirty="0" smtClean="0"/>
              <a:t>How does </a:t>
            </a:r>
            <a:r>
              <a:rPr lang="en-GB" sz="4000" dirty="0" err="1" smtClean="0"/>
              <a:t>blockchain</a:t>
            </a:r>
            <a:r>
              <a:rPr lang="en-GB" sz="4000" dirty="0" smtClean="0"/>
              <a:t> work?</a:t>
            </a:r>
            <a:endParaRPr lang="en-GB" sz="4000" dirty="0"/>
          </a:p>
        </p:txBody>
      </p:sp>
      <p:pic>
        <p:nvPicPr>
          <p:cNvPr id="9" name="Immagine 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996731" y="4791389"/>
            <a:ext cx="1469618" cy="1469618"/>
          </a:xfrm>
          <a:prstGeom prst="rect">
            <a:avLst/>
          </a:prstGeom>
        </p:spPr>
      </p:pic>
      <p:cxnSp>
        <p:nvCxnSpPr>
          <p:cNvPr id="11" name="Connettore 2 10"/>
          <p:cNvCxnSpPr/>
          <p:nvPr/>
        </p:nvCxnSpPr>
        <p:spPr>
          <a:xfrm>
            <a:off x="4850296" y="3859870"/>
            <a:ext cx="22822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3" name="Immagine 12"/>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644276" y="2373970"/>
            <a:ext cx="2174528" cy="2178152"/>
          </a:xfrm>
          <a:prstGeom prst="rect">
            <a:avLst/>
          </a:prstGeom>
        </p:spPr>
      </p:pic>
      <p:pic>
        <p:nvPicPr>
          <p:cNvPr id="16" name="Immagine 15"/>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164016" y="2154297"/>
            <a:ext cx="2397825" cy="2397825"/>
          </a:xfrm>
          <a:prstGeom prst="rect">
            <a:avLst/>
          </a:prstGeom>
        </p:spPr>
      </p:pic>
      <p:grpSp>
        <p:nvGrpSpPr>
          <p:cNvPr id="4" name="Gruppo 3"/>
          <p:cNvGrpSpPr/>
          <p:nvPr/>
        </p:nvGrpSpPr>
        <p:grpSpPr>
          <a:xfrm>
            <a:off x="907215" y="1399894"/>
            <a:ext cx="3648649" cy="3648649"/>
            <a:chOff x="4850296" y="332509"/>
            <a:chExt cx="3648649" cy="3648649"/>
          </a:xfrm>
        </p:grpSpPr>
        <p:pic>
          <p:nvPicPr>
            <p:cNvPr id="7" name="Immagin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50296" y="332509"/>
              <a:ext cx="3648649" cy="3648649"/>
            </a:xfrm>
            <a:prstGeom prst="rect">
              <a:avLst/>
            </a:prstGeom>
          </p:spPr>
        </p:pic>
        <p:grpSp>
          <p:nvGrpSpPr>
            <p:cNvPr id="3" name="Gruppo 2"/>
            <p:cNvGrpSpPr/>
            <p:nvPr/>
          </p:nvGrpSpPr>
          <p:grpSpPr>
            <a:xfrm>
              <a:off x="5625946" y="1198564"/>
              <a:ext cx="2027282" cy="1164834"/>
              <a:chOff x="5664046" y="1179514"/>
              <a:chExt cx="2027282" cy="1164834"/>
            </a:xfrm>
          </p:grpSpPr>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136524" y="1871870"/>
                <a:ext cx="472478" cy="472478"/>
              </a:xfrm>
              <a:prstGeom prst="rect">
                <a:avLst/>
              </a:prstGeom>
            </p:spPr>
          </p:pic>
          <p:pic>
            <p:nvPicPr>
              <p:cNvPr id="10" name="Immagine 9"/>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132524" y="1871870"/>
                <a:ext cx="472478" cy="472478"/>
              </a:xfrm>
              <a:prstGeom prst="rect">
                <a:avLst/>
              </a:prstGeom>
            </p:spPr>
          </p:pic>
          <p:pic>
            <p:nvPicPr>
              <p:cNvPr id="12" name="Immagine 11"/>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664046" y="1232685"/>
                <a:ext cx="472478" cy="472478"/>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476794" y="1262069"/>
                <a:ext cx="472478" cy="472478"/>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7218850" y="1179514"/>
                <a:ext cx="472478" cy="472478"/>
              </a:xfrm>
              <a:prstGeom prst="rect">
                <a:avLst/>
              </a:prstGeom>
            </p:spPr>
          </p:pic>
        </p:grpSp>
      </p:grpSp>
      <p:grpSp>
        <p:nvGrpSpPr>
          <p:cNvPr id="5" name="Gruppo 4"/>
          <p:cNvGrpSpPr/>
          <p:nvPr/>
        </p:nvGrpSpPr>
        <p:grpSpPr>
          <a:xfrm>
            <a:off x="7456466" y="2003062"/>
            <a:ext cx="3299043" cy="2775319"/>
            <a:chOff x="7456466" y="2003062"/>
            <a:chExt cx="3299043" cy="2775319"/>
          </a:xfrm>
        </p:grpSpPr>
        <p:pic>
          <p:nvPicPr>
            <p:cNvPr id="18" name="Immagine 17"/>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456466" y="2003062"/>
              <a:ext cx="3299043" cy="2775319"/>
            </a:xfrm>
            <a:prstGeom prst="rect">
              <a:avLst/>
            </a:prstGeom>
          </p:spPr>
        </p:pic>
        <p:pic>
          <p:nvPicPr>
            <p:cNvPr id="19" name="Immagine 18"/>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8425037" y="2153816"/>
              <a:ext cx="1361900" cy="1361900"/>
            </a:xfrm>
            <a:prstGeom prst="rect">
              <a:avLst/>
            </a:prstGeom>
          </p:spPr>
        </p:pic>
      </p:grpSp>
    </p:spTree>
    <p:extLst>
      <p:ext uri="{BB962C8B-B14F-4D97-AF65-F5344CB8AC3E}">
        <p14:creationId xmlns:p14="http://schemas.microsoft.com/office/powerpoint/2010/main" val="98329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1.45833E-6 2.96296E-6 L 0.13476 2.96296E-6 C 0.19505 2.96296E-6 0.26966 -0.1051 0.26966 -0.18959 L 0.26966 -0.37801 " pathEditMode="relative" rAng="0" ptsTypes="AAAA">
                                      <p:cBhvr>
                                        <p:cTn id="6" dur="2000" fill="hold"/>
                                        <p:tgtEl>
                                          <p:spTgt spid="9"/>
                                        </p:tgtEl>
                                        <p:attrNameLst>
                                          <p:attrName>ppt_x</p:attrName>
                                          <p:attrName>ppt_y</p:attrName>
                                        </p:attrNameLst>
                                      </p:cBhvr>
                                      <p:rCtr x="13477" y="-18912"/>
                                    </p:animMotion>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1.45833E-6 0.03125 L 2.5E-6 0.30092 " pathEditMode="relative" rAng="0" ptsTypes="AA">
                                      <p:cBhvr>
                                        <p:cTn id="10" dur="2000" fill="hold"/>
                                        <p:tgtEl>
                                          <p:spTgt spid="13"/>
                                        </p:tgtEl>
                                        <p:attrNameLst>
                                          <p:attrName>ppt_x</p:attrName>
                                          <p:attrName>ppt_y</p:attrName>
                                        </p:attrNameLst>
                                      </p:cBhvr>
                                      <p:rCtr x="-39" y="12361"/>
                                    </p:animMotion>
                                  </p:childTnLst>
                                </p:cTn>
                              </p:par>
                              <p:par>
                                <p:cTn id="11" presetID="6" presetClass="emph" presetSubtype="0" fill="hold" nodeType="withEffect">
                                  <p:stCondLst>
                                    <p:cond delay="0"/>
                                  </p:stCondLst>
                                  <p:childTnLst>
                                    <p:animScale>
                                      <p:cBhvr>
                                        <p:cTn id="12" dur="1000" fill="hold"/>
                                        <p:tgtEl>
                                          <p:spTgt spid="13"/>
                                        </p:tgtEl>
                                      </p:cBhvr>
                                      <p:by x="75000" y="75000"/>
                                    </p:animScale>
                                  </p:childTnLst>
                                </p:cTn>
                              </p:par>
                              <p:par>
                                <p:cTn id="13" presetID="12" presetClass="entr" presetSubtype="4"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1000"/>
                                        <p:tgtEl>
                                          <p:spTgt spid="4"/>
                                        </p:tgtEl>
                                        <p:attrNameLst>
                                          <p:attrName>ppt_y</p:attrName>
                                        </p:attrNameLst>
                                      </p:cBhvr>
                                      <p:tavLst>
                                        <p:tav tm="0">
                                          <p:val>
                                            <p:strVal val="#ppt_y+#ppt_h*1.125000"/>
                                          </p:val>
                                        </p:tav>
                                        <p:tav tm="100000">
                                          <p:val>
                                            <p:strVal val="#ppt_y"/>
                                          </p:val>
                                        </p:tav>
                                      </p:tavLst>
                                    </p:anim>
                                    <p:animEffect transition="in" filter="wipe(up)">
                                      <p:cBhvr>
                                        <p:cTn id="16" dur="1000"/>
                                        <p:tgtEl>
                                          <p:spTgt spid="4"/>
                                        </p:tgtEl>
                                      </p:cBhvr>
                                    </p:animEffect>
                                  </p:childTnLst>
                                </p:cTn>
                              </p:par>
                              <p:par>
                                <p:cTn id="17" presetID="3" presetClass="exit" presetSubtype="10" fill="hold" nodeType="withEffect">
                                  <p:stCondLst>
                                    <p:cond delay="0"/>
                                  </p:stCondLst>
                                  <p:childTnLst>
                                    <p:animEffect transition="out" filter="blinds(horizontal)">
                                      <p:cBhvr>
                                        <p:cTn id="18" dur="500"/>
                                        <p:tgtEl>
                                          <p:spTgt spid="16"/>
                                        </p:tgtEl>
                                      </p:cBhvr>
                                    </p:animEffect>
                                    <p:set>
                                      <p:cBhvr>
                                        <p:cTn id="19" dur="1" fill="hold">
                                          <p:stCondLst>
                                            <p:cond delay="499"/>
                                          </p:stCondLst>
                                        </p:cTn>
                                        <p:tgtEl>
                                          <p:spTgt spid="16"/>
                                        </p:tgtEl>
                                        <p:attrNameLst>
                                          <p:attrName>style.visibility</p:attrName>
                                        </p:attrNameLst>
                                      </p:cBhvr>
                                      <p:to>
                                        <p:strVal val="hidden"/>
                                      </p:to>
                                    </p:set>
                                  </p:childTnLst>
                                </p:cTn>
                              </p:par>
                              <p:par>
                                <p:cTn id="20" presetID="12" presetClass="entr" presetSubtype="4"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1000"/>
                                        <p:tgtEl>
                                          <p:spTgt spid="5"/>
                                        </p:tgtEl>
                                        <p:attrNameLst>
                                          <p:attrName>ppt_y</p:attrName>
                                        </p:attrNameLst>
                                      </p:cBhvr>
                                      <p:tavLst>
                                        <p:tav tm="0">
                                          <p:val>
                                            <p:strVal val="#ppt_y+#ppt_h*1.125000"/>
                                          </p:val>
                                        </p:tav>
                                        <p:tav tm="100000">
                                          <p:val>
                                            <p:strVal val="#ppt_y"/>
                                          </p:val>
                                        </p:tav>
                                      </p:tavLst>
                                    </p:anim>
                                    <p:animEffect transition="in" filter="wipe(up)">
                                      <p:cBhvr>
                                        <p:cTn id="23"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235527" y="3325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pic>
        <p:nvPicPr>
          <p:cNvPr id="8" name="Immagine 7"/>
          <p:cNvPicPr>
            <a:picLocks noChangeAspect="1"/>
          </p:cNvPicPr>
          <p:nvPr/>
        </p:nvPicPr>
        <p:blipFill>
          <a:blip r:embed="rId3">
            <a:extLst>
              <a:ext uri="{28A0092B-C50C-407E-A947-70E740481C1C}">
                <a14:useLocalDpi xmlns:a14="http://schemas.microsoft.com/office/drawing/2010/main"/>
              </a:ext>
            </a:extLst>
          </a:blip>
          <a:stretch>
            <a:fillRect/>
          </a:stretch>
        </p:blipFill>
        <p:spPr>
          <a:xfrm rot="3097669">
            <a:off x="7299805" y="2049569"/>
            <a:ext cx="916820" cy="916820"/>
          </a:xfrm>
          <a:prstGeom prst="rect">
            <a:avLst/>
          </a:prstGeom>
        </p:spPr>
      </p:pic>
      <p:pic>
        <p:nvPicPr>
          <p:cNvPr id="14" name="Immagine 13"/>
          <p:cNvPicPr>
            <a:picLocks noChangeAspect="1"/>
          </p:cNvPicPr>
          <p:nvPr/>
        </p:nvPicPr>
        <p:blipFill>
          <a:blip r:embed="rId3">
            <a:extLst>
              <a:ext uri="{28A0092B-C50C-407E-A947-70E740481C1C}">
                <a14:useLocalDpi xmlns:a14="http://schemas.microsoft.com/office/drawing/2010/main"/>
              </a:ext>
            </a:extLst>
          </a:blip>
          <a:stretch>
            <a:fillRect/>
          </a:stretch>
        </p:blipFill>
        <p:spPr>
          <a:xfrm rot="18667436">
            <a:off x="3608273" y="2113628"/>
            <a:ext cx="916820" cy="916820"/>
          </a:xfrm>
          <a:prstGeom prst="rect">
            <a:avLst/>
          </a:prstGeom>
        </p:spPr>
      </p:pic>
      <p:pic>
        <p:nvPicPr>
          <p:cNvPr id="15" name="Immagine 14"/>
          <p:cNvPicPr>
            <a:picLocks noChangeAspect="1"/>
          </p:cNvPicPr>
          <p:nvPr/>
        </p:nvPicPr>
        <p:blipFill>
          <a:blip r:embed="rId3">
            <a:extLst>
              <a:ext uri="{28A0092B-C50C-407E-A947-70E740481C1C}">
                <a14:useLocalDpi xmlns:a14="http://schemas.microsoft.com/office/drawing/2010/main"/>
              </a:ext>
            </a:extLst>
          </a:blip>
          <a:stretch>
            <a:fillRect/>
          </a:stretch>
        </p:blipFill>
        <p:spPr>
          <a:xfrm rot="13510914">
            <a:off x="3762763" y="4017992"/>
            <a:ext cx="916820" cy="916820"/>
          </a:xfrm>
          <a:prstGeom prst="rect">
            <a:avLst/>
          </a:prstGeom>
        </p:spPr>
      </p:pic>
      <p:pic>
        <p:nvPicPr>
          <p:cNvPr id="16" name="Immagine 15"/>
          <p:cNvPicPr>
            <a:picLocks noChangeAspect="1"/>
          </p:cNvPicPr>
          <p:nvPr/>
        </p:nvPicPr>
        <p:blipFill>
          <a:blip r:embed="rId3">
            <a:extLst>
              <a:ext uri="{28A0092B-C50C-407E-A947-70E740481C1C}">
                <a14:useLocalDpi xmlns:a14="http://schemas.microsoft.com/office/drawing/2010/main"/>
              </a:ext>
            </a:extLst>
          </a:blip>
          <a:stretch>
            <a:fillRect/>
          </a:stretch>
        </p:blipFill>
        <p:spPr>
          <a:xfrm rot="7655587">
            <a:off x="7298730" y="4023398"/>
            <a:ext cx="916820" cy="916820"/>
          </a:xfrm>
          <a:prstGeom prst="rect">
            <a:avLst/>
          </a:prstGeom>
        </p:spPr>
      </p:pic>
      <p:pic>
        <p:nvPicPr>
          <p:cNvPr id="17" name="Immagine 1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620047" y="1254192"/>
            <a:ext cx="1946476" cy="1946476"/>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1400198" y="4363136"/>
            <a:ext cx="1819982" cy="1819982"/>
          </a:xfrm>
          <a:prstGeom prst="rect">
            <a:avLst/>
          </a:prstGeom>
        </p:spPr>
      </p:pic>
      <p:pic>
        <p:nvPicPr>
          <p:cNvPr id="19" name="Immagine 18"/>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462250" y="1294866"/>
            <a:ext cx="1693487" cy="2116859"/>
          </a:xfrm>
          <a:prstGeom prst="rect">
            <a:avLst/>
          </a:prstGeom>
        </p:spPr>
      </p:pic>
      <p:pic>
        <p:nvPicPr>
          <p:cNvPr id="20" name="Immagine 19"/>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8752727" y="4066259"/>
            <a:ext cx="1693487" cy="2116859"/>
          </a:xfrm>
          <a:prstGeom prst="rect">
            <a:avLst/>
          </a:prstGeom>
        </p:spPr>
      </p:pic>
      <p:pic>
        <p:nvPicPr>
          <p:cNvPr id="23" name="Immagine 22"/>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9" y="1113983"/>
            <a:ext cx="882853" cy="882853"/>
          </a:xfrm>
          <a:prstGeom prst="rect">
            <a:avLst/>
          </a:prstGeom>
        </p:spPr>
      </p:pic>
      <p:pic>
        <p:nvPicPr>
          <p:cNvPr id="25" name="Immagine 24"/>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590590" y="2422727"/>
            <a:ext cx="2646567" cy="2226424"/>
          </a:xfrm>
          <a:prstGeom prst="rect">
            <a:avLst/>
          </a:prstGeom>
        </p:spPr>
      </p:pic>
      <p:pic>
        <p:nvPicPr>
          <p:cNvPr id="26" name="Immagine 25"/>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395255" y="2601430"/>
            <a:ext cx="1101013" cy="1101013"/>
          </a:xfrm>
          <a:prstGeom prst="rect">
            <a:avLst/>
          </a:prstGeom>
        </p:spPr>
      </p:pic>
      <p:pic>
        <p:nvPicPr>
          <p:cNvPr id="27" name="Immagine 2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50636" y="1051713"/>
            <a:ext cx="902731" cy="902731"/>
          </a:xfrm>
          <a:prstGeom prst="rect">
            <a:avLst/>
          </a:prstGeom>
        </p:spPr>
      </p:pic>
      <p:pic>
        <p:nvPicPr>
          <p:cNvPr id="28" name="Immagine 27"/>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446213" y="866201"/>
            <a:ext cx="882853" cy="882853"/>
          </a:xfrm>
          <a:prstGeom prst="rect">
            <a:avLst/>
          </a:prstGeom>
        </p:spPr>
      </p:pic>
      <p:pic>
        <p:nvPicPr>
          <p:cNvPr id="29" name="Immagine 28"/>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679358" y="3878574"/>
            <a:ext cx="882853" cy="882853"/>
          </a:xfrm>
          <a:prstGeom prst="rect">
            <a:avLst/>
          </a:prstGeom>
        </p:spPr>
      </p:pic>
      <p:pic>
        <p:nvPicPr>
          <p:cNvPr id="30" name="Immagine 29"/>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10203393" y="3684449"/>
            <a:ext cx="882853" cy="882853"/>
          </a:xfrm>
          <a:prstGeom prst="rect">
            <a:avLst/>
          </a:prstGeom>
        </p:spPr>
      </p:pic>
      <p:pic>
        <p:nvPicPr>
          <p:cNvPr id="31" name="Immagine 30"/>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491225" y="770411"/>
            <a:ext cx="902731" cy="902731"/>
          </a:xfrm>
          <a:prstGeom prst="rect">
            <a:avLst/>
          </a:prstGeom>
        </p:spPr>
      </p:pic>
      <p:pic>
        <p:nvPicPr>
          <p:cNvPr id="32" name="Immagine 31"/>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789546" y="3718890"/>
            <a:ext cx="902731" cy="902731"/>
          </a:xfrm>
          <a:prstGeom prst="rect">
            <a:avLst/>
          </a:prstGeom>
        </p:spPr>
      </p:pic>
      <p:pic>
        <p:nvPicPr>
          <p:cNvPr id="33" name="Immagine 32"/>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10314865" y="3604991"/>
            <a:ext cx="902731" cy="902731"/>
          </a:xfrm>
          <a:prstGeom prst="rect">
            <a:avLst/>
          </a:prstGeom>
        </p:spPr>
      </p:pic>
    </p:spTree>
    <p:extLst>
      <p:ext uri="{BB962C8B-B14F-4D97-AF65-F5344CB8AC3E}">
        <p14:creationId xmlns:p14="http://schemas.microsoft.com/office/powerpoint/2010/main" val="880707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28"/>
                                        </p:tgtEl>
                                      </p:cBhvr>
                                    </p:animEffect>
                                    <p:set>
                                      <p:cBhvr>
                                        <p:cTn id="10" dur="1" fill="hold">
                                          <p:stCondLst>
                                            <p:cond delay="499"/>
                                          </p:stCondLst>
                                        </p:cTn>
                                        <p:tgtEl>
                                          <p:spTgt spid="28"/>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30"/>
                                        </p:tgtEl>
                                      </p:cBhvr>
                                    </p:animEffect>
                                    <p:set>
                                      <p:cBhvr>
                                        <p:cTn id="16" dur="1" fill="hold">
                                          <p:stCondLst>
                                            <p:cond delay="499"/>
                                          </p:stCondLst>
                                        </p:cTn>
                                        <p:tgtEl>
                                          <p:spTgt spid="30"/>
                                        </p:tgtEl>
                                        <p:attrNameLst>
                                          <p:attrName>style.visibility</p:attrName>
                                        </p:attrNameLst>
                                      </p:cBhvr>
                                      <p:to>
                                        <p:strVal val="hidden"/>
                                      </p:to>
                                    </p:set>
                                  </p:childTnLst>
                                </p:cTn>
                              </p:par>
                              <p:par>
                                <p:cTn id="17" presetID="9"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dissolve">
                                      <p:cBhvr>
                                        <p:cTn id="19" dur="500"/>
                                        <p:tgtEl>
                                          <p:spTgt spid="27"/>
                                        </p:tgtEl>
                                      </p:cBhvr>
                                    </p:animEffect>
                                  </p:childTnLst>
                                </p:cTn>
                              </p:par>
                              <p:par>
                                <p:cTn id="20" presetID="9" presetClass="entr" presetSubtype="0" fill="hold"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dissolve">
                                      <p:cBhvr>
                                        <p:cTn id="22" dur="500"/>
                                        <p:tgtEl>
                                          <p:spTgt spid="31"/>
                                        </p:tgtEl>
                                      </p:cBhvr>
                                    </p:animEffect>
                                  </p:childTnLst>
                                </p:cTn>
                              </p:par>
                              <p:par>
                                <p:cTn id="23" presetID="9"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dissolve">
                                      <p:cBhvr>
                                        <p:cTn id="25" dur="500"/>
                                        <p:tgtEl>
                                          <p:spTgt spid="32"/>
                                        </p:tgtEl>
                                      </p:cBhvr>
                                    </p:animEffect>
                                  </p:childTnLst>
                                </p:cTn>
                              </p:par>
                              <p:par>
                                <p:cTn id="26" presetID="9" presetClass="entr" presetSubtype="0" fill="hold" nodeType="with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dissolve">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uppo 10"/>
          <p:cNvGrpSpPr/>
          <p:nvPr/>
        </p:nvGrpSpPr>
        <p:grpSpPr>
          <a:xfrm>
            <a:off x="7368005" y="802265"/>
            <a:ext cx="4466230" cy="5335405"/>
            <a:chOff x="7368005" y="802265"/>
            <a:chExt cx="4466230" cy="5335405"/>
          </a:xfrm>
        </p:grpSpPr>
        <p:pic>
          <p:nvPicPr>
            <p:cNvPr id="16" name="Immagin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68005" y="802265"/>
              <a:ext cx="4466230" cy="4466230"/>
            </a:xfrm>
            <a:prstGeom prst="rect">
              <a:avLst/>
            </a:prstGeom>
          </p:spPr>
        </p:pic>
        <p:pic>
          <p:nvPicPr>
            <p:cNvPr id="18" name="Immagine 17"/>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8789123" y="4670865"/>
              <a:ext cx="1466805" cy="1466805"/>
            </a:xfrm>
            <a:prstGeom prst="rect">
              <a:avLst/>
            </a:prstGeom>
          </p:spPr>
        </p:pic>
      </p:grpSp>
      <p:sp>
        <p:nvSpPr>
          <p:cNvPr id="2" name="Titolo 1"/>
          <p:cNvSpPr>
            <a:spLocks noGrp="1"/>
          </p:cNvSpPr>
          <p:nvPr>
            <p:ph type="title"/>
          </p:nvPr>
        </p:nvSpPr>
        <p:spPr>
          <a:xfrm>
            <a:off x="249814" y="117403"/>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smtClean="0"/>
              <a:t>2.2	</a:t>
            </a:r>
            <a:r>
              <a:rPr lang="en-GB" sz="4000" smtClean="0"/>
              <a:t>How does </a:t>
            </a:r>
            <a:r>
              <a:rPr lang="en-GB" sz="4000" err="1" smtClean="0"/>
              <a:t>blockchain</a:t>
            </a:r>
            <a:r>
              <a:rPr lang="en-GB" sz="4000" smtClean="0"/>
              <a:t> work?</a:t>
            </a:r>
            <a:endParaRPr lang="en-GB" sz="4000"/>
          </a:p>
        </p:txBody>
      </p:sp>
      <p:grpSp>
        <p:nvGrpSpPr>
          <p:cNvPr id="9" name="Gruppo 8"/>
          <p:cNvGrpSpPr/>
          <p:nvPr/>
        </p:nvGrpSpPr>
        <p:grpSpPr>
          <a:xfrm>
            <a:off x="5965918" y="1236633"/>
            <a:ext cx="2646567" cy="5134684"/>
            <a:chOff x="5965918" y="1236633"/>
            <a:chExt cx="2646567" cy="5134684"/>
          </a:xfrm>
        </p:grpSpPr>
        <p:pic>
          <p:nvPicPr>
            <p:cNvPr id="23" name="Immagine 2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508965" y="4845155"/>
              <a:ext cx="1688952" cy="1526162"/>
            </a:xfrm>
            <a:prstGeom prst="rect">
              <a:avLst/>
            </a:prstGeom>
          </p:spPr>
        </p:pic>
        <p:pic>
          <p:nvPicPr>
            <p:cNvPr id="28" name="Immagine 27"/>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76880" y="4230626"/>
              <a:ext cx="1721037" cy="1555154"/>
            </a:xfrm>
            <a:prstGeom prst="rect">
              <a:avLst/>
            </a:prstGeom>
          </p:spPr>
        </p:pic>
        <p:pic>
          <p:nvPicPr>
            <p:cNvPr id="31" name="Immagine 30"/>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63769" y="3610772"/>
              <a:ext cx="1721037" cy="1555154"/>
            </a:xfrm>
            <a:prstGeom prst="rect">
              <a:avLst/>
            </a:prstGeom>
          </p:spPr>
        </p:pic>
        <p:pic>
          <p:nvPicPr>
            <p:cNvPr id="32" name="Immagine 31"/>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992068"/>
              <a:ext cx="1721037" cy="1555154"/>
            </a:xfrm>
            <a:prstGeom prst="rect">
              <a:avLst/>
            </a:prstGeom>
          </p:spPr>
        </p:pic>
        <p:pic>
          <p:nvPicPr>
            <p:cNvPr id="33" name="Immagine 32"/>
            <p:cNvPicPr>
              <a:picLocks noChangeAspect="1"/>
            </p:cNvPicPr>
            <p:nvPr/>
          </p:nvPicPr>
          <p:blipFill rotWithShape="1">
            <a:blip r:embed="rId5">
              <a:extLst>
                <a:ext uri="{28A0092B-C50C-407E-A947-70E740481C1C}">
                  <a14:useLocalDpi xmlns:a14="http://schemas.microsoft.com/office/drawing/2010/main"/>
                </a:ext>
              </a:extLst>
            </a:blip>
            <a:srcRect l="16343" t="26822" r="17322"/>
            <a:stretch/>
          </p:blipFill>
          <p:spPr>
            <a:xfrm>
              <a:off x="6428684" y="2380041"/>
              <a:ext cx="1721037" cy="1555154"/>
            </a:xfrm>
            <a:prstGeom prst="rect">
              <a:avLst/>
            </a:prstGeom>
          </p:spPr>
        </p:pic>
        <p:pic>
          <p:nvPicPr>
            <p:cNvPr id="34" name="Immagine 33"/>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5965918" y="1236633"/>
              <a:ext cx="2646567" cy="2226424"/>
            </a:xfrm>
            <a:prstGeom prst="rect">
              <a:avLst/>
            </a:prstGeom>
          </p:spPr>
        </p:pic>
      </p:grpSp>
      <p:pic>
        <p:nvPicPr>
          <p:cNvPr id="35" name="Immagine 34"/>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738694" y="1338685"/>
            <a:ext cx="1101013" cy="1101013"/>
          </a:xfrm>
          <a:prstGeom prst="rect">
            <a:avLst/>
          </a:prstGeom>
        </p:spPr>
      </p:pic>
      <p:grpSp>
        <p:nvGrpSpPr>
          <p:cNvPr id="3" name="Gruppo 2"/>
          <p:cNvGrpSpPr/>
          <p:nvPr/>
        </p:nvGrpSpPr>
        <p:grpSpPr>
          <a:xfrm>
            <a:off x="1917793" y="1911604"/>
            <a:ext cx="3620584" cy="3939956"/>
            <a:chOff x="1917793" y="1911604"/>
            <a:chExt cx="3620584" cy="3939956"/>
          </a:xfrm>
        </p:grpSpPr>
        <p:pic>
          <p:nvPicPr>
            <p:cNvPr id="36" name="Immagine 35"/>
            <p:cNvPicPr>
              <a:picLocks noChangeAspect="1"/>
            </p:cNvPicPr>
            <p:nvPr/>
          </p:nvPicPr>
          <p:blipFill>
            <a:blip r:embed="rId5">
              <a:alphaModFix amt="35000"/>
              <a:extLst>
                <a:ext uri="{28A0092B-C50C-407E-A947-70E740481C1C}">
                  <a14:useLocalDpi xmlns:a14="http://schemas.microsoft.com/office/drawing/2010/main"/>
                </a:ext>
              </a:extLst>
            </a:blip>
            <a:stretch>
              <a:fillRect/>
            </a:stretch>
          </p:blipFill>
          <p:spPr>
            <a:xfrm>
              <a:off x="1917793" y="3625136"/>
              <a:ext cx="2646567" cy="2226424"/>
            </a:xfrm>
            <a:prstGeom prst="rect">
              <a:avLst/>
            </a:prstGeom>
          </p:spPr>
        </p:pic>
        <p:pic>
          <p:nvPicPr>
            <p:cNvPr id="37" name="Immagine 36"/>
            <p:cNvPicPr>
              <a:picLocks noChangeAspect="1"/>
            </p:cNvPicPr>
            <p:nvPr/>
          </p:nvPicPr>
          <p:blipFill>
            <a:blip r:embed="rId6">
              <a:alphaModFix amt="35000"/>
              <a:extLst>
                <a:ext uri="{28A0092B-C50C-407E-A947-70E740481C1C}">
                  <a14:useLocalDpi xmlns:a14="http://schemas.microsoft.com/office/drawing/2010/main"/>
                </a:ext>
              </a:extLst>
            </a:blip>
            <a:stretch>
              <a:fillRect/>
            </a:stretch>
          </p:blipFill>
          <p:spPr>
            <a:xfrm>
              <a:off x="2712544" y="3802685"/>
              <a:ext cx="1101013" cy="1101013"/>
            </a:xfrm>
            <a:prstGeom prst="rect">
              <a:avLst/>
            </a:prstGeom>
          </p:spPr>
        </p:pic>
        <p:sp>
          <p:nvSpPr>
            <p:cNvPr id="10" name="Freccia curva 9"/>
            <p:cNvSpPr/>
            <p:nvPr/>
          </p:nvSpPr>
          <p:spPr>
            <a:xfrm>
              <a:off x="2820391" y="1911604"/>
              <a:ext cx="2717986" cy="1083172"/>
            </a:xfrm>
            <a:prstGeom prst="bentArrow">
              <a:avLst/>
            </a:prstGeom>
            <a:ln w="3175" cmpd="db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solidFill>
              </a:endParaRPr>
            </a:p>
          </p:txBody>
        </p:sp>
      </p:grpSp>
      <p:pic>
        <p:nvPicPr>
          <p:cNvPr id="17" name="Immagine 16"/>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887915" y="1861044"/>
            <a:ext cx="1469618" cy="1469618"/>
          </a:xfrm>
          <a:prstGeom prst="rect">
            <a:avLst/>
          </a:prstGeom>
        </p:spPr>
      </p:pic>
      <p:pic>
        <p:nvPicPr>
          <p:cNvPr id="12" name="Immagin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541455" y="1024657"/>
            <a:ext cx="4876800" cy="4876800"/>
          </a:xfrm>
          <a:prstGeom prst="rect">
            <a:avLst/>
          </a:prstGeom>
        </p:spPr>
      </p:pic>
      <p:pic>
        <p:nvPicPr>
          <p:cNvPr id="20" name="Immagine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16353" y="1236633"/>
            <a:ext cx="4826000" cy="4876800"/>
          </a:xfrm>
          <a:prstGeom prst="rect">
            <a:avLst/>
          </a:prstGeom>
        </p:spPr>
      </p:pic>
    </p:spTree>
    <p:extLst>
      <p:ext uri="{BB962C8B-B14F-4D97-AF65-F5344CB8AC3E}">
        <p14:creationId xmlns:p14="http://schemas.microsoft.com/office/powerpoint/2010/main" val="19644851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1000"/>
                                        <p:tgtEl>
                                          <p:spTgt spid="3"/>
                                        </p:tgtEl>
                                      </p:cBhvr>
                                    </p:animEffect>
                                    <p:set>
                                      <p:cBhvr>
                                        <p:cTn id="7" dur="1" fill="hold">
                                          <p:stCondLst>
                                            <p:cond delay="999"/>
                                          </p:stCondLst>
                                        </p:cTn>
                                        <p:tgtEl>
                                          <p:spTgt spid="3"/>
                                        </p:tgtEl>
                                        <p:attrNameLst>
                                          <p:attrName>style.visibility</p:attrName>
                                        </p:attrNameLst>
                                      </p:cBhvr>
                                      <p:to>
                                        <p:strVal val="hidden"/>
                                      </p:to>
                                    </p:set>
                                  </p:childTnLst>
                                </p:cTn>
                              </p:par>
                              <p:par>
                                <p:cTn id="8" presetID="0" presetClass="path" presetSubtype="0" accel="50000" decel="50000" fill="hold" nodeType="withEffect">
                                  <p:stCondLst>
                                    <p:cond delay="0"/>
                                  </p:stCondLst>
                                  <p:childTnLst>
                                    <p:animMotion origin="layout" path="M 3.54167E-6 3.7037E-7 L -0.39037 -0.00324 " pathEditMode="relative" rAng="0" ptsTypes="AA">
                                      <p:cBhvr>
                                        <p:cTn id="9" dur="2000" fill="hold"/>
                                        <p:tgtEl>
                                          <p:spTgt spid="9"/>
                                        </p:tgtEl>
                                        <p:attrNameLst>
                                          <p:attrName>ppt_x</p:attrName>
                                          <p:attrName>ppt_y</p:attrName>
                                        </p:attrNameLst>
                                      </p:cBhvr>
                                      <p:rCtr x="-19518" y="-162"/>
                                    </p:animMotion>
                                  </p:childTnLst>
                                </p:cTn>
                              </p:par>
                              <p:par>
                                <p:cTn id="10" presetID="0" presetClass="path" presetSubtype="0" accel="50000" decel="50000" fill="hold" nodeType="withEffect">
                                  <p:stCondLst>
                                    <p:cond delay="0"/>
                                  </p:stCondLst>
                                  <p:childTnLst>
                                    <p:animMotion origin="layout" path="M 3.54167E-6 -2.96296E-6 L -0.38946 0.00324 " pathEditMode="relative" rAng="0" ptsTypes="AA">
                                      <p:cBhvr>
                                        <p:cTn id="11" dur="2000" fill="hold"/>
                                        <p:tgtEl>
                                          <p:spTgt spid="35"/>
                                        </p:tgtEl>
                                        <p:attrNameLst>
                                          <p:attrName>ppt_x</p:attrName>
                                          <p:attrName>ppt_y</p:attrName>
                                        </p:attrNameLst>
                                      </p:cBhvr>
                                      <p:rCtr x="-19479" y="162"/>
                                    </p:animMotion>
                                  </p:childTnLst>
                                </p:cTn>
                              </p:par>
                              <p:par>
                                <p:cTn id="12" presetID="2" presetClass="entr" presetSubtype="4"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1000" fill="hold"/>
                                        <p:tgtEl>
                                          <p:spTgt spid="11"/>
                                        </p:tgtEl>
                                        <p:attrNameLst>
                                          <p:attrName>ppt_x</p:attrName>
                                        </p:attrNameLst>
                                      </p:cBhvr>
                                      <p:tavLst>
                                        <p:tav tm="0">
                                          <p:val>
                                            <p:strVal val="#ppt_x"/>
                                          </p:val>
                                        </p:tav>
                                        <p:tav tm="100000">
                                          <p:val>
                                            <p:strVal val="#ppt_x"/>
                                          </p:val>
                                        </p:tav>
                                      </p:tavLst>
                                    </p:anim>
                                    <p:anim calcmode="lin" valueType="num">
                                      <p:cBhvr additive="base">
                                        <p:cTn id="15" dur="10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nodeType="clickEffect">
                                  <p:stCondLst>
                                    <p:cond delay="0"/>
                                  </p:stCondLst>
                                  <p:childTnLst>
                                    <p:animEffect transition="out" filter="dissolve">
                                      <p:cBhvr>
                                        <p:cTn id="19" dur="500"/>
                                        <p:tgtEl>
                                          <p:spTgt spid="35"/>
                                        </p:tgtEl>
                                      </p:cBhvr>
                                    </p:animEffect>
                                    <p:set>
                                      <p:cBhvr>
                                        <p:cTn id="20" dur="1" fill="hold">
                                          <p:stCondLst>
                                            <p:cond delay="499"/>
                                          </p:stCondLst>
                                        </p:cTn>
                                        <p:tgtEl>
                                          <p:spTgt spid="35"/>
                                        </p:tgtEl>
                                        <p:attrNameLst>
                                          <p:attrName>style.visibility</p:attrName>
                                        </p:attrNameLst>
                                      </p:cBhvr>
                                      <p:to>
                                        <p:strVal val="hidden"/>
                                      </p:to>
                                    </p:set>
                                  </p:childTnLst>
                                </p:cTn>
                              </p:par>
                              <p:par>
                                <p:cTn id="21" presetID="9"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1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45"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1000"/>
                                        <p:tgtEl>
                                          <p:spTgt spid="12"/>
                                        </p:tgtEl>
                                      </p:cBhvr>
                                    </p:animEffect>
                                    <p:anim calcmode="lin" valueType="num">
                                      <p:cBhvr>
                                        <p:cTn id="29" dur="1000" fill="hold"/>
                                        <p:tgtEl>
                                          <p:spTgt spid="12"/>
                                        </p:tgtEl>
                                        <p:attrNameLst>
                                          <p:attrName>ppt_w</p:attrName>
                                        </p:attrNameLst>
                                      </p:cBhvr>
                                      <p:tavLst>
                                        <p:tav tm="0" fmla="#ppt_w*sin(2.5*pi*$)">
                                          <p:val>
                                            <p:fltVal val="0"/>
                                          </p:val>
                                        </p:tav>
                                        <p:tav tm="100000">
                                          <p:val>
                                            <p:fltVal val="1"/>
                                          </p:val>
                                        </p:tav>
                                      </p:tavLst>
                                    </p:anim>
                                    <p:anim calcmode="lin" valueType="num">
                                      <p:cBhvr>
                                        <p:cTn id="30" dur="1000" fill="hold"/>
                                        <p:tgtEl>
                                          <p:spTgt spid="12"/>
                                        </p:tgtEl>
                                        <p:attrNameLst>
                                          <p:attrName>ppt_h</p:attrName>
                                        </p:attrNameLst>
                                      </p:cBhvr>
                                      <p:tavLst>
                                        <p:tav tm="0">
                                          <p:val>
                                            <p:strVal val="#ppt_h"/>
                                          </p:val>
                                        </p:tav>
                                        <p:tav tm="100000">
                                          <p:val>
                                            <p:strVal val="#ppt_h"/>
                                          </p:val>
                                        </p:tav>
                                      </p:tavLst>
                                    </p:anim>
                                  </p:childTnLst>
                                </p:cTn>
                              </p:par>
                              <p:par>
                                <p:cTn id="31" presetID="9" presetClass="exit" presetSubtype="0" fill="hold"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par>
                                <p:cTn id="34" presetID="9" presetClass="exit" presetSubtype="0" fill="hold" nodeType="withEffect">
                                  <p:stCondLst>
                                    <p:cond delay="0"/>
                                  </p:stCondLst>
                                  <p:childTnLst>
                                    <p:animEffect transition="out" filter="dissolve">
                                      <p:cBhvr>
                                        <p:cTn id="35" dur="500"/>
                                        <p:tgtEl>
                                          <p:spTgt spid="17"/>
                                        </p:tgtEl>
                                      </p:cBhvr>
                                    </p:animEffect>
                                    <p:set>
                                      <p:cBhvr>
                                        <p:cTn id="36" dur="1" fill="hold">
                                          <p:stCondLst>
                                            <p:cond delay="499"/>
                                          </p:stCondLst>
                                        </p:cTn>
                                        <p:tgtEl>
                                          <p:spTgt spid="17"/>
                                        </p:tgtEl>
                                        <p:attrNameLst>
                                          <p:attrName>style.visibility</p:attrName>
                                        </p:attrNameLst>
                                      </p:cBhvr>
                                      <p:to>
                                        <p:strVal val="hidden"/>
                                      </p:to>
                                    </p:set>
                                  </p:childTnLst>
                                </p:cTn>
                              </p:par>
                              <p:par>
                                <p:cTn id="37" presetID="9" presetClass="exit" presetSubtype="0" fill="hold" nodeType="withEffect">
                                  <p:stCondLst>
                                    <p:cond delay="0"/>
                                  </p:stCondLst>
                                  <p:childTnLst>
                                    <p:animEffect transition="out" filter="dissolve">
                                      <p:cBhvr>
                                        <p:cTn id="38" dur="500"/>
                                        <p:tgtEl>
                                          <p:spTgt spid="9"/>
                                        </p:tgtEl>
                                      </p:cBhvr>
                                    </p:animEffect>
                                    <p:set>
                                      <p:cBhvr>
                                        <p:cTn id="39" dur="1" fill="hold">
                                          <p:stCondLst>
                                            <p:cond delay="499"/>
                                          </p:stCondLst>
                                        </p:cTn>
                                        <p:tgtEl>
                                          <p:spTgt spid="9"/>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9" presetClass="exit" presetSubtype="0" fill="hold" nodeType="clickEffect">
                                  <p:stCondLst>
                                    <p:cond delay="0"/>
                                  </p:stCondLst>
                                  <p:childTnLst>
                                    <p:animEffect transition="out" filter="dissolve">
                                      <p:cBhvr>
                                        <p:cTn id="43" dur="500"/>
                                        <p:tgtEl>
                                          <p:spTgt spid="12"/>
                                        </p:tgtEl>
                                      </p:cBhvr>
                                    </p:animEffect>
                                    <p:set>
                                      <p:cBhvr>
                                        <p:cTn id="44" dur="1" fill="hold">
                                          <p:stCondLst>
                                            <p:cond delay="499"/>
                                          </p:stCondLst>
                                        </p:cTn>
                                        <p:tgtEl>
                                          <p:spTgt spid="12"/>
                                        </p:tgtEl>
                                        <p:attrNameLst>
                                          <p:attrName>style.visibility</p:attrName>
                                        </p:attrNameLst>
                                      </p:cBhvr>
                                      <p:to>
                                        <p:strVal val="hidden"/>
                                      </p:to>
                                    </p:set>
                                  </p:childTnLst>
                                </p:cTn>
                              </p:par>
                              <p:par>
                                <p:cTn id="45" presetID="37"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900" decel="100000" fill="hold"/>
                                        <p:tgtEl>
                                          <p:spTgt spid="20"/>
                                        </p:tgtEl>
                                        <p:attrNameLst>
                                          <p:attrName>ppt_y</p:attrName>
                                        </p:attrNameLst>
                                      </p:cBhvr>
                                      <p:tavLst>
                                        <p:tav tm="0">
                                          <p:val>
                                            <p:strVal val="#ppt_y+1"/>
                                          </p:val>
                                        </p:tav>
                                        <p:tav tm="100000">
                                          <p:val>
                                            <p:strVal val="#ppt_y-.03"/>
                                          </p:val>
                                        </p:tav>
                                      </p:tavLst>
                                    </p:anim>
                                    <p:anim calcmode="lin" valueType="num">
                                      <p:cBhvr>
                                        <p:cTn id="50" dur="100" accel="100000" fill="hold">
                                          <p:stCondLst>
                                            <p:cond delay="900"/>
                                          </p:stCondLst>
                                        </p:cTn>
                                        <p:tgtEl>
                                          <p:spTgt spid="2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magine 5"/>
          <p:cNvPicPr>
            <a:picLocks noChangeAspect="1"/>
          </p:cNvPicPr>
          <p:nvPr/>
        </p:nvPicPr>
        <p:blipFill>
          <a:blip r:embed="rId3">
            <a:alphaModFix amt="89000"/>
            <a:extLst>
              <a:ext uri="{28A0092B-C50C-407E-A947-70E740481C1C}">
                <a14:useLocalDpi xmlns:a14="http://schemas.microsoft.com/office/drawing/2010/main" val="0"/>
              </a:ext>
            </a:extLst>
          </a:blip>
          <a:stretch>
            <a:fillRect/>
          </a:stretch>
        </p:blipFill>
        <p:spPr>
          <a:xfrm>
            <a:off x="-843739" y="0"/>
            <a:ext cx="13916875" cy="7012800"/>
          </a:xfrm>
          <a:prstGeom prst="rect">
            <a:avLst/>
          </a:prstGeom>
          <a:effectLst>
            <a:reflection stA="29000" endPos="65000" dist="50800" dir="5400000" sy="-100000" algn="bl" rotWithShape="0"/>
          </a:effectLst>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Tree>
    <p:extLst>
      <p:ext uri="{BB962C8B-B14F-4D97-AF65-F5344CB8AC3E}">
        <p14:creationId xmlns:p14="http://schemas.microsoft.com/office/powerpoint/2010/main" val="187869485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p:cNvPicPr>
            <a:picLocks noChangeAspect="1"/>
          </p:cNvPicPr>
          <p:nvPr/>
        </p:nvPicPr>
        <p:blipFill>
          <a:blip r:embed="rId3">
            <a:alphaModFix amt="50000"/>
            <a:extLst>
              <a:ext uri="{28A0092B-C50C-407E-A947-70E740481C1C}">
                <a14:useLocalDpi xmlns:a14="http://schemas.microsoft.com/office/drawing/2010/main" val="0"/>
              </a:ext>
            </a:extLst>
          </a:blip>
          <a:stretch>
            <a:fillRect/>
          </a:stretch>
        </p:blipFill>
        <p:spPr>
          <a:xfrm>
            <a:off x="-758392" y="0"/>
            <a:ext cx="14025600" cy="7012800"/>
          </a:xfrm>
          <a:prstGeom prst="rect">
            <a:avLst/>
          </a:prstGeom>
        </p:spPr>
      </p:pic>
      <p:sp>
        <p:nvSpPr>
          <p:cNvPr id="5" name="Segnaposto contenuto 2"/>
          <p:cNvSpPr>
            <a:spLocks noGrp="1"/>
          </p:cNvSpPr>
          <p:nvPr>
            <p:ph idx="1"/>
          </p:nvPr>
        </p:nvSpPr>
        <p:spPr>
          <a:xfrm>
            <a:off x="671947" y="1850167"/>
            <a:ext cx="10131425" cy="4557560"/>
          </a:xfrm>
        </p:spPr>
        <p:txBody>
          <a:bodyPr>
            <a:normAutofit/>
          </a:bodyPr>
          <a:lstStyle/>
          <a:p>
            <a:endParaRPr lang="en-GB" sz="4000" smtClean="0">
              <a:latin typeface="+mj-lt"/>
            </a:endParaRPr>
          </a:p>
          <a:p>
            <a:endParaRPr lang="en-GB" sz="4000" smtClean="0">
              <a:latin typeface="+mj-lt"/>
            </a:endParaRPr>
          </a:p>
          <a:p>
            <a:endParaRPr lang="en-GB" sz="4000">
              <a:latin typeface="+mj-lt"/>
            </a:endParaRPr>
          </a:p>
        </p:txBody>
      </p:sp>
      <p:sp>
        <p:nvSpPr>
          <p:cNvPr id="7" name="Titolo 1"/>
          <p:cNvSpPr>
            <a:spLocks noGrp="1"/>
          </p:cNvSpPr>
          <p:nvPr>
            <p:ph type="title"/>
          </p:nvPr>
        </p:nvSpPr>
        <p:spPr>
          <a:xfrm>
            <a:off x="387927" y="484909"/>
            <a:ext cx="10131425" cy="1067385"/>
          </a:xfrm>
        </p:spPr>
        <p:txBody>
          <a:bodyPr/>
          <a:lstStyle/>
          <a:p>
            <a:pPr marL="742950" marR="0" lvl="0" indent="-742950" defTabSz="914400" eaLnBrk="1" fontAlgn="auto" latinLnBrk="0" hangingPunct="1">
              <a:lnSpc>
                <a:spcPct val="100000"/>
              </a:lnSpc>
              <a:spcBef>
                <a:spcPts val="0"/>
              </a:spcBef>
              <a:spcAft>
                <a:spcPts val="0"/>
              </a:spcAft>
              <a:buClrTx/>
              <a:buSzTx/>
              <a:buFont typeface="+mj-lt"/>
              <a:buNone/>
              <a:tabLst/>
              <a:defRPr/>
            </a:pPr>
            <a:r>
              <a:rPr lang="en-GB" dirty="0" smtClean="0"/>
              <a:t>3.1	</a:t>
            </a:r>
            <a:r>
              <a:rPr lang="en-GB" sz="4000" dirty="0" smtClean="0"/>
              <a:t>What is a smart </a:t>
            </a:r>
            <a:r>
              <a:rPr lang="en-GB" sz="4000" dirty="0" err="1" smtClean="0"/>
              <a:t>contracT</a:t>
            </a:r>
            <a:r>
              <a:rPr lang="en-GB" sz="4000" dirty="0" smtClean="0"/>
              <a:t>?</a:t>
            </a:r>
            <a:endParaRPr lang="en-GB" sz="4000" dirty="0"/>
          </a:p>
        </p:txBody>
      </p:sp>
      <p:sp>
        <p:nvSpPr>
          <p:cNvPr id="8" name="Segnaposto contenuto 2"/>
          <p:cNvSpPr txBox="1">
            <a:spLocks/>
          </p:cNvSpPr>
          <p:nvPr/>
        </p:nvSpPr>
        <p:spPr>
          <a:xfrm>
            <a:off x="824347" y="2002567"/>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endParaRPr lang="en-GB" sz="4000" smtClean="0">
              <a:latin typeface="+mj-lt"/>
            </a:endParaRPr>
          </a:p>
          <a:p>
            <a:endParaRPr lang="en-GB" sz="4000" smtClean="0">
              <a:latin typeface="+mj-lt"/>
            </a:endParaRPr>
          </a:p>
          <a:p>
            <a:endParaRPr lang="en-GB" sz="4000">
              <a:latin typeface="+mj-lt"/>
            </a:endParaRPr>
          </a:p>
        </p:txBody>
      </p:sp>
      <p:sp>
        <p:nvSpPr>
          <p:cNvPr id="12" name="Segnaposto contenuto 2"/>
          <p:cNvSpPr txBox="1">
            <a:spLocks/>
          </p:cNvSpPr>
          <p:nvPr/>
        </p:nvSpPr>
        <p:spPr>
          <a:xfrm>
            <a:off x="824347" y="1245094"/>
            <a:ext cx="10131425" cy="4557560"/>
          </a:xfrm>
          <a:prstGeom prst="rect">
            <a:avLst/>
          </a:prstGeom>
        </p:spPr>
        <p:txBody>
          <a:bodyPr vert="horz" lIns="91440" tIns="45720" rIns="91440" bIns="45720" rtlCol="0" anchor="ctr">
            <a:normAutofit/>
          </a:bodyPr>
          <a:lst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a:lstStyle>
          <a:p>
            <a:r>
              <a:rPr lang="en-GB" sz="4000" dirty="0" smtClean="0">
                <a:latin typeface="+mj-lt"/>
              </a:rPr>
              <a:t>A smart contract is a piece of software that defines the rules of an agreement</a:t>
            </a:r>
          </a:p>
          <a:p>
            <a:r>
              <a:rPr lang="en-GB" sz="4000" dirty="0" smtClean="0">
                <a:latin typeface="+mj-lt"/>
              </a:rPr>
              <a:t>It automatically verifies itself and executes the terms contained inside it</a:t>
            </a:r>
          </a:p>
          <a:p>
            <a:r>
              <a:rPr lang="en-GB" sz="4000" dirty="0" smtClean="0">
                <a:latin typeface="+mj-lt"/>
              </a:rPr>
              <a:t>Stored on the </a:t>
            </a:r>
            <a:r>
              <a:rPr lang="en-GB" sz="4000" dirty="0" err="1" smtClean="0">
                <a:latin typeface="+mj-lt"/>
              </a:rPr>
              <a:t>Blockchain</a:t>
            </a:r>
            <a:endParaRPr lang="en-GB" sz="4000" dirty="0">
              <a:latin typeface="+mj-lt"/>
            </a:endParaRPr>
          </a:p>
        </p:txBody>
      </p:sp>
      <p:pic>
        <p:nvPicPr>
          <p:cNvPr id="13" name="Immagin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1248540">
            <a:off x="9121429" y="434136"/>
            <a:ext cx="2762621" cy="1734777"/>
          </a:xfrm>
          <a:prstGeom prst="rect">
            <a:avLst/>
          </a:prstGeom>
        </p:spPr>
      </p:pic>
    </p:spTree>
    <p:extLst>
      <p:ext uri="{BB962C8B-B14F-4D97-AF65-F5344CB8AC3E}">
        <p14:creationId xmlns:p14="http://schemas.microsoft.com/office/powerpoint/2010/main" val="1399399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e">
  <a:themeElements>
    <a:clrScheme name="Celestiale">
      <a:dk1>
        <a:sysClr val="windowText" lastClr="000000"/>
      </a:dk1>
      <a:lt1>
        <a:sysClr val="window" lastClr="FFFFFF"/>
      </a:lt1>
      <a:dk2>
        <a:srgbClr val="104C7E"/>
      </a:dk2>
      <a:lt2>
        <a:srgbClr val="EBEBEB"/>
      </a:lt2>
      <a:accent1>
        <a:srgbClr val="94CE67"/>
      </a:accent1>
      <a:accent2>
        <a:srgbClr val="49D1CD"/>
      </a:accent2>
      <a:accent3>
        <a:srgbClr val="61A5D6"/>
      </a:accent3>
      <a:accent4>
        <a:srgbClr val="9D8CD3"/>
      </a:accent4>
      <a:accent5>
        <a:srgbClr val="E45C8A"/>
      </a:accent5>
      <a:accent6>
        <a:srgbClr val="F98C61"/>
      </a:accent6>
      <a:hlink>
        <a:srgbClr val="AAF172"/>
      </a:hlink>
      <a:folHlink>
        <a:srgbClr val="E7F19A"/>
      </a:folHlink>
    </a:clrScheme>
    <a:fontScheme name="Celestial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e">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E44E6A2F-09CD-4BE0-B42D-107FF03CEED6}"/>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Celestial</Template>
  <TotalTime>3761</TotalTime>
  <Words>4899</Words>
  <Application>Microsoft Macintosh PowerPoint</Application>
  <PresentationFormat>Widescreen</PresentationFormat>
  <Paragraphs>699</Paragraphs>
  <Slides>48</Slides>
  <Notes>48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48</vt:i4>
      </vt:variant>
    </vt:vector>
  </HeadingPairs>
  <TitlesOfParts>
    <vt:vector size="54" baseType="lpstr">
      <vt:lpstr>American Typewriter</vt:lpstr>
      <vt:lpstr>Calibri</vt:lpstr>
      <vt:lpstr>Calibri Light</vt:lpstr>
      <vt:lpstr>Wingdings</vt:lpstr>
      <vt:lpstr>Arial</vt:lpstr>
      <vt:lpstr>Celestiale</vt:lpstr>
      <vt:lpstr>SECURITY CHALLENGES IN SMART CONTRACTS</vt:lpstr>
      <vt:lpstr>Content</vt:lpstr>
      <vt:lpstr>Content</vt:lpstr>
      <vt:lpstr>2.1 What is a blockchain AND HOW DOES IT WORK?</vt:lpstr>
      <vt:lpstr>2.2 How does blockchain work?</vt:lpstr>
      <vt:lpstr>2.2 How does blockchain work?</vt:lpstr>
      <vt:lpstr>2.2 How does blockchain work?</vt:lpstr>
      <vt:lpstr>Presentazione di PowerPoint</vt:lpstr>
      <vt:lpstr>3.1 What is a smart contracT?</vt:lpstr>
      <vt:lpstr>3.2 Ethereum, Blockchain-based Platform </vt:lpstr>
      <vt:lpstr>3.3 SMART CONTRACT’S properties IN ETHEREUM</vt:lpstr>
      <vt:lpstr>3.4 Scenario Example</vt:lpstr>
      <vt:lpstr>3.4  Scenario Example</vt:lpstr>
      <vt:lpstr>3.4  Scenario Example</vt:lpstr>
      <vt:lpstr>3.4  Scenario Example</vt:lpstr>
      <vt:lpstr>3.4  Scenario Example</vt:lpstr>
      <vt:lpstr>3.4  Scenario Example</vt:lpstr>
      <vt:lpstr>3.5 Traditional ContractS vs. Smart Contracts </vt:lpstr>
      <vt:lpstr>3.6 A simple WALLET CONTRACT</vt:lpstr>
      <vt:lpstr>3.7 Possible Applications</vt:lpstr>
      <vt:lpstr>Presentazione di PowerPoint</vt:lpstr>
      <vt:lpstr>4.2 MOST FAMOUS ATTACKS – The DAO ATTACK 1</vt:lpstr>
      <vt:lpstr>4.2 MOST FAMOUS ATTACKS – The DAO ATTACK – #1</vt:lpstr>
      <vt:lpstr>4.2 MOST FAMOUS ATTACKS – The DAO ATTACK 1 – POSSIBLE SOLUTIONS</vt:lpstr>
      <vt:lpstr>4.2 MOST FAMOUS ATTACKS – KING OF THE ETHER THRONE </vt:lpstr>
      <vt:lpstr>4.2 MOST FAMOUS ATTACKS – KING OF THE ETHER THRONE </vt:lpstr>
      <vt:lpstr>4.2 MOST FAMOUS ATTACKS – King Of the ether – POSSIBLE SOLUTIONS</vt:lpstr>
      <vt:lpstr>4.2 MOST FAMOUS ATTACKS – Multi-player games </vt:lpstr>
      <vt:lpstr>4.2 MOST FAMOUS ATTACKS – Multi-player games </vt:lpstr>
      <vt:lpstr>4.2 MOST FAMOUS ATTACKS – Multi Player Games– POSSIBLE SOLUTIONS</vt:lpstr>
      <vt:lpstr>4.2 MOST FAMOUS ATTACKS – RUbixi </vt:lpstr>
      <vt:lpstr>4.2 MOST FAMOUS ATTACKS – RUbixi </vt:lpstr>
      <vt:lpstr>4.2 MOST FAMOUS ATTACKS – Rubixi– POSSIBLE SOLUTIONS</vt:lpstr>
      <vt:lpstr>4.2 MOST FAMOUS ATTACKS – Govern-Mental</vt:lpstr>
      <vt:lpstr>4.2 MOST FAMOUS ATTACKS – Govern-Mental</vt:lpstr>
      <vt:lpstr>4.2 MOST FAMOUS ATTACKS – Govern-Mental</vt:lpstr>
      <vt:lpstr>4.2 MOST FAMOUS ATTACKS – Govern-Mental  </vt:lpstr>
      <vt:lpstr>4.2 MOST FAMOUS ATTACKS – Govern-Mental– POSSIBLE SOLUTIONS</vt:lpstr>
      <vt:lpstr>4.2 MOST FAMOUS ATTACKS – Govern-Mental - #2 </vt:lpstr>
      <vt:lpstr>4.2 MOST FAMOUS ATTACKS – Govern-Mental - #3 </vt:lpstr>
      <vt:lpstr>4.2 MOST FAMOUS ATTACKS – Govern-Mental– POSSIBLE SOLUTIONS</vt:lpstr>
      <vt:lpstr>5.1 OPEN Challenges in Smart Contract</vt:lpstr>
      <vt:lpstr>5.1 EtherEum Challenges in Smart Contract</vt:lpstr>
      <vt:lpstr>Questions?</vt:lpstr>
      <vt:lpstr>Discussion – Smart contract Usability</vt:lpstr>
      <vt:lpstr>Discussion – Smart contract Security</vt:lpstr>
      <vt:lpstr>Discussion – Automobile Example</vt:lpstr>
      <vt:lpstr>Discussion – Automobile Example</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SECURITY CHALLENGES IN SMART CONTRACTS</dc:title>
  <dc:creator>Lucas Pelloni</dc:creator>
  <cp:lastModifiedBy>Lucas Pelloni</cp:lastModifiedBy>
  <cp:revision>222</cp:revision>
  <dcterms:created xsi:type="dcterms:W3CDTF">2017-03-12T09:30:45Z</dcterms:created>
  <dcterms:modified xsi:type="dcterms:W3CDTF">2017-03-26T19:51:03Z</dcterms:modified>
</cp:coreProperties>
</file>